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0" r:id="rId1"/>
  </p:sldMasterIdLst>
  <p:sldIdLst>
    <p:sldId id="256" r:id="rId2"/>
    <p:sldId id="283" r:id="rId3"/>
    <p:sldId id="261" r:id="rId4"/>
    <p:sldId id="262" r:id="rId5"/>
    <p:sldId id="289" r:id="rId6"/>
    <p:sldId id="290" r:id="rId7"/>
    <p:sldId id="268" r:id="rId8"/>
    <p:sldId id="284" r:id="rId9"/>
    <p:sldId id="285" r:id="rId10"/>
    <p:sldId id="263" r:id="rId11"/>
    <p:sldId id="264" r:id="rId12"/>
    <p:sldId id="265" r:id="rId13"/>
    <p:sldId id="286" r:id="rId14"/>
    <p:sldId id="266" r:id="rId15"/>
    <p:sldId id="267" r:id="rId16"/>
    <p:sldId id="269" r:id="rId17"/>
    <p:sldId id="287" r:id="rId18"/>
    <p:sldId id="270" r:id="rId19"/>
    <p:sldId id="288" r:id="rId20"/>
    <p:sldId id="291" r:id="rId21"/>
    <p:sldId id="292" r:id="rId22"/>
    <p:sldId id="293" r:id="rId23"/>
    <p:sldId id="294" r:id="rId24"/>
    <p:sldId id="28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F08"/>
    <a:srgbClr val="E80ABE"/>
    <a:srgbClr val="F67A2E"/>
    <a:srgbClr val="DB6625"/>
    <a:srgbClr val="082967"/>
    <a:srgbClr val="0B3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2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55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1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5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2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0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9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0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2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3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1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5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3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5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4491" y="312349"/>
            <a:ext cx="11186160" cy="1492731"/>
          </a:xfrm>
        </p:spPr>
        <p:txBody>
          <a:bodyPr>
            <a:noAutofit/>
          </a:bodyPr>
          <a:lstStyle/>
          <a:p>
            <a:r>
              <a:rPr lang="es-MX" sz="7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adway" panose="04040905080B02020502" pitchFamily="82" charset="0"/>
              </a:rPr>
              <a:t>“</a:t>
            </a:r>
            <a:r>
              <a:rPr lang="es-MX" sz="7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adway" panose="04040905080B02020502" pitchFamily="82" charset="0"/>
              </a:rPr>
              <a:t>LA LIGA DEL SABER”</a:t>
            </a:r>
            <a:endParaRPr lang="es-MX" sz="7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48035" y="5844180"/>
            <a:ext cx="5291565" cy="861420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Proyecto colaborativo </a:t>
            </a:r>
            <a:r>
              <a:rPr lang="es-MX" sz="2400" b="1" dirty="0" smtClean="0"/>
              <a:t>“Desafiando nuestro conocimiento”</a:t>
            </a:r>
            <a:endParaRPr lang="es-MX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42" y="2033680"/>
            <a:ext cx="8306458" cy="358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64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731" y="0"/>
            <a:ext cx="10432349" cy="361188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Calcula mentalmente</a:t>
            </a:r>
            <a:r>
              <a:rPr lang="es-MX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¿Cuánto hay que sumarle a </a:t>
            </a:r>
            <a:r>
              <a:rPr lang="es-MX" sz="54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96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para obtener </a:t>
            </a:r>
            <a:r>
              <a:rPr lang="es-MX" sz="54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1020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MX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350810"/>
              </p:ext>
            </p:extLst>
          </p:nvPr>
        </p:nvGraphicFramePr>
        <p:xfrm>
          <a:off x="2575274" y="4817431"/>
          <a:ext cx="762028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95"/>
                <a:gridCol w="2540095"/>
                <a:gridCol w="25400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 smtClean="0">
                          <a:hlinkClick r:id="rId2" action="ppaction://hlinksldjump"/>
                        </a:rPr>
                        <a:t>a) 924</a:t>
                      </a:r>
                      <a:endParaRPr lang="es-MX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 smtClean="0">
                          <a:hlinkClick r:id="rId3" action="ppaction://hlinksldjump"/>
                        </a:rPr>
                        <a:t>b) 928</a:t>
                      </a:r>
                      <a:endParaRPr lang="es-MX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 smtClean="0">
                          <a:hlinkClick r:id="rId3" action="ppaction://hlinksldjump"/>
                        </a:rPr>
                        <a:t>c) 920</a:t>
                      </a:r>
                      <a:endParaRPr lang="es-MX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1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064949"/>
              </p:ext>
            </p:extLst>
          </p:nvPr>
        </p:nvGraphicFramePr>
        <p:xfrm>
          <a:off x="1828800" y="5015596"/>
          <a:ext cx="8534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a) 4675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b) 3825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c) 2750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830011" y="-579121"/>
            <a:ext cx="10432349" cy="3611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Calcula mentalmente,</a:t>
            </a:r>
            <a:b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¿Cuánto hay que sumarle a </a:t>
            </a:r>
            <a:r>
              <a:rPr lang="es-MX" sz="54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7825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para obtener </a:t>
            </a:r>
            <a:r>
              <a:rPr lang="es-MX" sz="54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12500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MX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9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219653"/>
              </p:ext>
            </p:extLst>
          </p:nvPr>
        </p:nvGraphicFramePr>
        <p:xfrm>
          <a:off x="2020254" y="5076209"/>
          <a:ext cx="846486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622"/>
                <a:gridCol w="2821622"/>
                <a:gridCol w="28216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a) 1356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b)</a:t>
                      </a:r>
                      <a:r>
                        <a:rPr lang="es-MX" sz="4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 </a:t>
                      </a:r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1601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c) 555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830011" y="-579121"/>
            <a:ext cx="10432349" cy="3611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Calcula mentalmente,</a:t>
            </a:r>
            <a:b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¿Cuánto hay que restarle a </a:t>
            </a:r>
            <a:r>
              <a:rPr lang="es-MX" sz="54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2356</a:t>
            </a:r>
            <a:r>
              <a:rPr lang="es-MX" sz="5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obtener </a:t>
            </a:r>
            <a:r>
              <a:rPr lang="es-MX" sz="54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755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MX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9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671275" y="1432560"/>
            <a:ext cx="5120640" cy="3672840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60000"/>
              </a:lnSpc>
              <a:buNone/>
            </a:pPr>
            <a:r>
              <a:rPr lang="es-MX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Cuenta un chiste </a:t>
            </a:r>
            <a:endParaRPr lang="es-MX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Resultado de imagen para inici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95" y="5105400"/>
            <a:ext cx="2129709" cy="15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mickey mouse riendo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140">
            <a:off x="6309436" y="1303690"/>
            <a:ext cx="3695162" cy="402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130285"/>
              </p:ext>
            </p:extLst>
          </p:nvPr>
        </p:nvGraphicFramePr>
        <p:xfrm>
          <a:off x="2263140" y="4934268"/>
          <a:ext cx="808482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940"/>
                <a:gridCol w="2694940"/>
                <a:gridCol w="2694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a) 2086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b) 586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c) 2482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830011" y="-579121"/>
            <a:ext cx="10432349" cy="3611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Calcula mentalmente,</a:t>
            </a:r>
            <a:b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¿Cuánto hay que restarle a </a:t>
            </a:r>
            <a:r>
              <a:rPr lang="es-MX" sz="54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5000</a:t>
            </a:r>
            <a:r>
              <a:rPr lang="es-MX" sz="5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obtener </a:t>
            </a:r>
            <a:r>
              <a:rPr lang="es-MX" sz="54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2900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MX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4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721514"/>
              </p:ext>
            </p:extLst>
          </p:nvPr>
        </p:nvGraphicFramePr>
        <p:xfrm>
          <a:off x="1423322" y="5097681"/>
          <a:ext cx="938183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79"/>
                <a:gridCol w="3127279"/>
                <a:gridCol w="31272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a) 7400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b) 6286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c) 6400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830011" y="-579121"/>
            <a:ext cx="10432349" cy="3611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Calcula mentalmente,</a:t>
            </a:r>
            <a:b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¿Cuánto hay que sumarle a </a:t>
            </a:r>
            <a:r>
              <a:rPr lang="es-MX" sz="54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3200</a:t>
            </a:r>
            <a:r>
              <a:rPr lang="es-MX" sz="5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obtener </a:t>
            </a:r>
            <a:r>
              <a:rPr lang="es-MX" sz="54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s-MX" sz="5400" b="1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es-MX" sz="54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MX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67350" y="447741"/>
            <a:ext cx="11118259" cy="3368655"/>
          </a:xfrm>
        </p:spPr>
        <p:txBody>
          <a:bodyPr/>
          <a:lstStyle/>
          <a:p>
            <a:pPr algn="ctr"/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Ordena el grupo de fracciones comenzando con la de menor valor</a:t>
            </a:r>
            <a:endParaRPr lang="es-MX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705985"/>
              </p:ext>
            </p:extLst>
          </p:nvPr>
        </p:nvGraphicFramePr>
        <p:xfrm>
          <a:off x="215469" y="5161598"/>
          <a:ext cx="1174773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910"/>
                <a:gridCol w="3900101"/>
                <a:gridCol w="3931719"/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3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a) 6/9, 2/6,</a:t>
                      </a:r>
                      <a:r>
                        <a:rPr lang="es-MX" sz="3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 16/12</a:t>
                      </a:r>
                      <a:r>
                        <a:rPr lang="es-MX" sz="3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 </a:t>
                      </a:r>
                      <a:r>
                        <a:rPr lang="es-MX" sz="3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 </a:t>
                      </a:r>
                      <a:endParaRPr lang="es-MX" sz="3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3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b)</a:t>
                      </a:r>
                      <a:r>
                        <a:rPr lang="es-MX" sz="3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 </a:t>
                      </a:r>
                      <a:r>
                        <a:rPr lang="es-MX" sz="3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2/6,</a:t>
                      </a:r>
                      <a:r>
                        <a:rPr lang="es-MX" sz="3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 6/9, 16/12</a:t>
                      </a:r>
                      <a:endParaRPr lang="es-MX" sz="3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3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c) 2/6, 16/12, 6/9</a:t>
                      </a:r>
                      <a:endParaRPr lang="es-MX" sz="3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uadro de texto 10"/>
          <p:cNvSpPr txBox="1"/>
          <p:nvPr/>
        </p:nvSpPr>
        <p:spPr>
          <a:xfrm>
            <a:off x="4098141" y="3065826"/>
            <a:ext cx="963613" cy="15011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Cuadro de texto 10"/>
          <p:cNvSpPr txBox="1"/>
          <p:nvPr/>
        </p:nvSpPr>
        <p:spPr>
          <a:xfrm>
            <a:off x="5329625" y="3065826"/>
            <a:ext cx="963613" cy="15011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16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s-MX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 de texto 10"/>
          <p:cNvSpPr txBox="1"/>
          <p:nvPr/>
        </p:nvSpPr>
        <p:spPr>
          <a:xfrm>
            <a:off x="6668192" y="3065826"/>
            <a:ext cx="963613" cy="15011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Cuadro de texto 10"/>
          <p:cNvSpPr txBox="1"/>
          <p:nvPr/>
        </p:nvSpPr>
        <p:spPr>
          <a:xfrm>
            <a:off x="4953576" y="3782787"/>
            <a:ext cx="376049" cy="7841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" name="Cuadro de texto 10"/>
          <p:cNvSpPr txBox="1"/>
          <p:nvPr/>
        </p:nvSpPr>
        <p:spPr>
          <a:xfrm>
            <a:off x="6292143" y="3816396"/>
            <a:ext cx="376049" cy="7841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4261624" y="3791886"/>
            <a:ext cx="547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541784" y="3773517"/>
            <a:ext cx="547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6898144" y="3837180"/>
            <a:ext cx="547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5120638" y="1570616"/>
            <a:ext cx="5928361" cy="3672840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60000"/>
              </a:lnSpc>
              <a:buNone/>
            </a:pPr>
            <a:r>
              <a:rPr lang="es-MX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Salta 15 veces en un pie</a:t>
            </a:r>
            <a:endParaRPr lang="es-MX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Resultado de imagen para inici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95" y="5105400"/>
            <a:ext cx="2129709" cy="15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8" y="1231433"/>
            <a:ext cx="4508422" cy="46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107007"/>
              </p:ext>
            </p:extLst>
          </p:nvPr>
        </p:nvGraphicFramePr>
        <p:xfrm>
          <a:off x="2453640" y="5374958"/>
          <a:ext cx="768556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855"/>
                <a:gridCol w="2561855"/>
                <a:gridCol w="2561855"/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a) 6300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b) 5300</a:t>
                      </a:r>
                      <a:endParaRPr lang="es-MX" sz="4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c) 5100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830011" y="-579121"/>
            <a:ext cx="10432349" cy="3611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Calcula mentalmente,</a:t>
            </a:r>
            <a:b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¿Cuánto hay que restarle a </a:t>
            </a:r>
            <a:r>
              <a:rPr lang="es-MX" sz="54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10000</a:t>
            </a:r>
            <a:r>
              <a:rPr lang="es-MX" sz="5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obtener </a:t>
            </a:r>
            <a:r>
              <a:rPr lang="es-MX" sz="5400" b="1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4700</a:t>
            </a:r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MX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6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518158" y="788838"/>
            <a:ext cx="5928361" cy="3672840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60000"/>
              </a:lnSpc>
              <a:buNone/>
            </a:pPr>
            <a:r>
              <a:rPr lang="es-MX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Canta una canción con la palabra amor</a:t>
            </a:r>
            <a:endParaRPr lang="es-MX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 descr="Resultado de imagen para coco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19" y="274320"/>
            <a:ext cx="4458336" cy="611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inici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55" y="5090160"/>
            <a:ext cx="2129709" cy="15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29688"/>
              </p:ext>
            </p:extLst>
          </p:nvPr>
        </p:nvGraphicFramePr>
        <p:xfrm>
          <a:off x="533399" y="502920"/>
          <a:ext cx="1123188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960"/>
                <a:gridCol w="3743960"/>
                <a:gridCol w="3743960"/>
              </a:tblGrid>
              <a:tr h="773430">
                <a:tc>
                  <a:txBody>
                    <a:bodyPr/>
                    <a:lstStyle/>
                    <a:p>
                      <a:pPr algn="ctr"/>
                      <a:r>
                        <a:rPr lang="es-MX" sz="4500" dirty="0" smtClean="0">
                          <a:solidFill>
                            <a:schemeClr val="tx1"/>
                          </a:solidFill>
                        </a:rPr>
                        <a:t>VERDE</a:t>
                      </a:r>
                      <a:endParaRPr lang="es-MX" sz="4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dirty="0" smtClean="0">
                          <a:solidFill>
                            <a:schemeClr val="tx1"/>
                          </a:solidFill>
                        </a:rPr>
                        <a:t>AZUL</a:t>
                      </a:r>
                      <a:endParaRPr lang="es-MX" sz="4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MX" sz="4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73430"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2" action="ppaction://hlinksldjump"/>
                        </a:rPr>
                        <a:t>1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3" action="ppaction://hlinksldjump"/>
                        </a:rPr>
                        <a:t>2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4" action="ppaction://hlinksldjump"/>
                        </a:rPr>
                        <a:t>3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73430"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5" action="ppaction://hlinksldjump"/>
                        </a:rPr>
                        <a:t>4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6" action="ppaction://hlinksldjump"/>
                        </a:rPr>
                        <a:t>5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7" action="ppaction://hlinksldjump"/>
                        </a:rPr>
                        <a:t>6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73430"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8" action="ppaction://hlinksldjump"/>
                        </a:rPr>
                        <a:t>7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9" action="ppaction://hlinksldjump"/>
                        </a:rPr>
                        <a:t>8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10" action="ppaction://hlinksldjump"/>
                        </a:rPr>
                        <a:t>9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73430"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11" action="ppaction://hlinksldjump"/>
                        </a:rPr>
                        <a:t>10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12" action="ppaction://hlinksldjump"/>
                        </a:rPr>
                        <a:t>11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13" action="ppaction://hlinksldjump"/>
                        </a:rPr>
                        <a:t>12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73430"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14" action="ppaction://hlinksldjump"/>
                        </a:rPr>
                        <a:t>13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15" action="ppaction://hlinksldjump"/>
                        </a:rPr>
                        <a:t>14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16" action="ppaction://hlinksldjump"/>
                        </a:rPr>
                        <a:t>15</a:t>
                      </a:r>
                      <a:endParaRPr lang="es-MX" sz="4500" b="1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73430"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17" action="ppaction://hlinksldjump"/>
                        </a:rPr>
                        <a:t>16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18" action="ppaction://hlinksldjump"/>
                        </a:rPr>
                        <a:t>17</a:t>
                      </a:r>
                      <a:endParaRPr lang="es-MX" sz="45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500" b="1" dirty="0" smtClean="0">
                          <a:hlinkClick r:id="rId19" action="ppaction://hlinksldjump"/>
                        </a:rPr>
                        <a:t>18</a:t>
                      </a:r>
                      <a:endParaRPr lang="es-MX" sz="4500" b="1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1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5"/>
          <a:stretch/>
        </p:blipFill>
        <p:spPr>
          <a:xfrm>
            <a:off x="2273403" y="807720"/>
            <a:ext cx="7424465" cy="239268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951930" y="0"/>
            <a:ext cx="10249470" cy="998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Analicen la siguiente sucesión de figuras</a:t>
            </a:r>
            <a:endParaRPr lang="es-MX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51930" y="2926080"/>
            <a:ext cx="9509761" cy="1021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¿Cuántos puntos tendrá la figura 4?</a:t>
            </a:r>
            <a:endParaRPr lang="es-MX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309462"/>
              </p:ext>
            </p:extLst>
          </p:nvPr>
        </p:nvGraphicFramePr>
        <p:xfrm>
          <a:off x="1411236" y="5958839"/>
          <a:ext cx="859114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716"/>
                <a:gridCol w="2863716"/>
                <a:gridCol w="2863716"/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a) 32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b) 27</a:t>
                      </a:r>
                      <a:endParaRPr lang="es-MX" sz="4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c)</a:t>
                      </a:r>
                      <a:r>
                        <a:rPr lang="es-MX" sz="4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 </a:t>
                      </a:r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22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9077" r="16320" b="19200"/>
          <a:stretch/>
        </p:blipFill>
        <p:spPr>
          <a:xfrm>
            <a:off x="8001875" y="3870959"/>
            <a:ext cx="1285955" cy="20878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9" b="16751"/>
          <a:stretch/>
        </p:blipFill>
        <p:spPr>
          <a:xfrm>
            <a:off x="2273403" y="3825239"/>
            <a:ext cx="1242324" cy="21793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0"/>
          <a:stretch/>
        </p:blipFill>
        <p:spPr>
          <a:xfrm>
            <a:off x="5019510" y="3798570"/>
            <a:ext cx="1374600" cy="21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43371" y="548640"/>
            <a:ext cx="10432349" cy="419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Completa la siguiente sucesión de figuras</a:t>
            </a:r>
          </a:p>
          <a:p>
            <a:pPr algn="ctr">
              <a:lnSpc>
                <a:spcPct val="150000"/>
              </a:lnSpc>
            </a:pPr>
            <a: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 __, __16, __, 24, __, 32,__</a:t>
            </a:r>
            <a:b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s-MX" sz="4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s-MX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múltiplo se utilizará?</a:t>
            </a:r>
            <a:endParaRPr lang="es-MX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574043"/>
              </p:ext>
            </p:extLst>
          </p:nvPr>
        </p:nvGraphicFramePr>
        <p:xfrm>
          <a:off x="2468880" y="5237798"/>
          <a:ext cx="768556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855"/>
                <a:gridCol w="2561855"/>
                <a:gridCol w="2561855"/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a) 7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b) 4</a:t>
                      </a:r>
                      <a:endParaRPr lang="es-MX" sz="4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c)</a:t>
                      </a:r>
                      <a:r>
                        <a:rPr lang="es-MX" sz="4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 </a:t>
                      </a:r>
                      <a:r>
                        <a:rPr lang="es-MX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2</a:t>
                      </a:r>
                      <a:endParaRPr lang="es-MX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97680" y="716280"/>
            <a:ext cx="7132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Adivina…</a:t>
            </a:r>
          </a:p>
          <a:p>
            <a:endParaRPr lang="es-MX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s-MX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ningún día del año en que pueda descansar; en tu pecho cantando ando, con mi rítmico tic-tac.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716280"/>
            <a:ext cx="3185160" cy="4955250"/>
          </a:xfrm>
          <a:prstGeom prst="rect">
            <a:avLst/>
          </a:prstGeom>
        </p:spPr>
      </p:pic>
      <p:sp>
        <p:nvSpPr>
          <p:cNvPr id="7" name="CuadroTexto 6">
            <a:hlinkClick r:id="rId3" action="ppaction://hlinksldjump"/>
          </p:cNvPr>
          <p:cNvSpPr txBox="1"/>
          <p:nvPr/>
        </p:nvSpPr>
        <p:spPr>
          <a:xfrm>
            <a:off x="891540" y="5442930"/>
            <a:ext cx="248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Respuesta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897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nici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535" y="5090160"/>
            <a:ext cx="2129709" cy="15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188720" y="640147"/>
            <a:ext cx="3413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corazón </a:t>
            </a:r>
            <a:endParaRPr lang="es-MX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55755"/>
            <a:ext cx="5135881" cy="51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5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523539"/>
            <a:ext cx="11957369" cy="1787562"/>
          </a:xfrm>
        </p:spPr>
        <p:txBody>
          <a:bodyPr>
            <a:normAutofit/>
          </a:bodyPr>
          <a:lstStyle/>
          <a:p>
            <a:pPr algn="ctr"/>
            <a:r>
              <a:rPr lang="es-MX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Respuesta </a:t>
            </a:r>
            <a:r>
              <a:rPr lang="es-MX" sz="8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Correcta</a:t>
            </a:r>
            <a:endParaRPr lang="es-MX" sz="8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Resultado de imagen para inici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95" y="5105400"/>
            <a:ext cx="2129709" cy="15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859280"/>
            <a:ext cx="3761105" cy="47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5419"/>
            <a:ext cx="11957369" cy="1787562"/>
          </a:xfrm>
        </p:spPr>
        <p:txBody>
          <a:bodyPr>
            <a:normAutofit/>
          </a:bodyPr>
          <a:lstStyle/>
          <a:p>
            <a:pPr algn="ctr"/>
            <a:r>
              <a:rPr lang="es-MX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Respuesta Incorrecta</a:t>
            </a:r>
          </a:p>
        </p:txBody>
      </p:sp>
      <p:pic>
        <p:nvPicPr>
          <p:cNvPr id="7" name="Picture 2" descr="Resultado de imagen para inici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415" y="5074920"/>
            <a:ext cx="2129709" cy="15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n para incorrecto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151" y="1948506"/>
            <a:ext cx="4203066" cy="449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701" y="1124869"/>
            <a:ext cx="11600597" cy="230413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¿Cuál </a:t>
            </a:r>
            <a:r>
              <a:rPr lang="es-MX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estas fracciones es </a:t>
            </a:r>
            <a:br>
              <a:rPr lang="es-MX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MX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equivalente a        ?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14156"/>
              </p:ext>
            </p:extLst>
          </p:nvPr>
        </p:nvGraphicFramePr>
        <p:xfrm>
          <a:off x="2061210" y="4832217"/>
          <a:ext cx="830199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330"/>
                <a:gridCol w="2767330"/>
                <a:gridCol w="2767330"/>
              </a:tblGrid>
              <a:tr h="700134">
                <a:tc>
                  <a:txBody>
                    <a:bodyPr/>
                    <a:lstStyle/>
                    <a:p>
                      <a:pPr algn="ctr"/>
                      <a:r>
                        <a:rPr lang="es-MX" sz="5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a) 2/6</a:t>
                      </a:r>
                      <a:endParaRPr lang="es-MX" sz="5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5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b) 3/9</a:t>
                      </a:r>
                      <a:endParaRPr lang="es-MX" sz="5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5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c) 7/2</a:t>
                      </a:r>
                      <a:endParaRPr lang="es-MX" sz="5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uadro de texto 10"/>
          <p:cNvSpPr txBox="1"/>
          <p:nvPr/>
        </p:nvSpPr>
        <p:spPr>
          <a:xfrm>
            <a:off x="7098345" y="2125980"/>
            <a:ext cx="1470025" cy="19126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s-MX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endParaRPr lang="es-MX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7421876" y="3082290"/>
            <a:ext cx="8229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951" y="1232199"/>
            <a:ext cx="11152209" cy="229048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¿Cuál </a:t>
            </a:r>
            <a:r>
              <a:rPr lang="es-MX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estas fracciones es </a:t>
            </a:r>
            <a:br>
              <a:rPr lang="es-MX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MX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MX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equivalente a        ?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431967"/>
              </p:ext>
            </p:extLst>
          </p:nvPr>
        </p:nvGraphicFramePr>
        <p:xfrm>
          <a:off x="2751689" y="4953000"/>
          <a:ext cx="715431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770"/>
                <a:gridCol w="2384770"/>
                <a:gridCol w="2384770"/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5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a) 3/12</a:t>
                      </a:r>
                      <a:endParaRPr lang="es-MX" sz="5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5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b) 4/6</a:t>
                      </a:r>
                      <a:endParaRPr lang="es-MX" sz="5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5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c) 10/15</a:t>
                      </a:r>
                      <a:endParaRPr lang="es-MX" sz="5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uadro de texto 10"/>
          <p:cNvSpPr txBox="1"/>
          <p:nvPr/>
        </p:nvSpPr>
        <p:spPr>
          <a:xfrm>
            <a:off x="6961185" y="2202180"/>
            <a:ext cx="1470025" cy="19126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s-MX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endParaRPr lang="es-MX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7284716" y="3147060"/>
            <a:ext cx="8229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0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828800"/>
            <a:ext cx="8016240" cy="3733800"/>
          </a:xfrm>
        </p:spPr>
        <p:txBody>
          <a:bodyPr>
            <a:noAutofit/>
          </a:bodyPr>
          <a:lstStyle/>
          <a:p>
            <a:pPr marL="45720" indent="0" fontAlgn="base">
              <a:lnSpc>
                <a:spcPct val="150000"/>
              </a:lnSpc>
              <a:buNone/>
            </a:pP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 a su abuelita la niña con una cesta el bosque cruzó; y el lobo malvado, que la esperaba, ¡ay! ¡Casi se lo comió</a:t>
            </a: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es-MX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265" y="1960833"/>
            <a:ext cx="2893695" cy="289369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315200" y="523831"/>
            <a:ext cx="4876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Adivina el personaje…</a:t>
            </a:r>
            <a:endParaRPr lang="es-MX" sz="3300" dirty="0"/>
          </a:p>
        </p:txBody>
      </p:sp>
      <p:sp>
        <p:nvSpPr>
          <p:cNvPr id="6" name="CuadroTexto 5">
            <a:hlinkClick r:id="rId3" action="ppaction://hlinksldjump"/>
          </p:cNvPr>
          <p:cNvSpPr txBox="1"/>
          <p:nvPr/>
        </p:nvSpPr>
        <p:spPr>
          <a:xfrm>
            <a:off x="8900160" y="520865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Respuesta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6230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874520" y="3036738"/>
            <a:ext cx="4130040" cy="17221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s-MX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Caperucita Roja</a:t>
            </a:r>
            <a:endParaRPr lang="es-MX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Resultado de imagen para inici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695" y="5120640"/>
            <a:ext cx="2129709" cy="15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0" y="350520"/>
            <a:ext cx="2476500" cy="59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350" y="447741"/>
            <a:ext cx="11118259" cy="3368655"/>
          </a:xfrm>
        </p:spPr>
        <p:txBody>
          <a:bodyPr/>
          <a:lstStyle/>
          <a:p>
            <a:pPr algn="ctr"/>
            <a:r>
              <a:rPr lang="es-MX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Ordena el grupo de fracciones comenzando con la de menor valor</a:t>
            </a:r>
            <a:endParaRPr lang="es-MX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126242"/>
              </p:ext>
            </p:extLst>
          </p:nvPr>
        </p:nvGraphicFramePr>
        <p:xfrm>
          <a:off x="328044" y="5245100"/>
          <a:ext cx="11525205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735"/>
                <a:gridCol w="3841735"/>
                <a:gridCol w="384173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3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a) 4/12, 3/2, 2/4</a:t>
                      </a:r>
                      <a:endParaRPr lang="es-MX" sz="3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b) 2/4,</a:t>
                      </a:r>
                      <a:r>
                        <a:rPr lang="es-MX" sz="3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 3/12, 4/12</a:t>
                      </a:r>
                      <a:endParaRPr lang="es-MX" sz="3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c)</a:t>
                      </a:r>
                      <a:r>
                        <a:rPr lang="es-MX" sz="3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 </a:t>
                      </a:r>
                      <a:r>
                        <a:rPr lang="es-MX" sz="3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4/12, 2/4, 3/2</a:t>
                      </a:r>
                      <a:endParaRPr lang="es-MX" sz="3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uadro de texto 10"/>
          <p:cNvSpPr txBox="1"/>
          <p:nvPr/>
        </p:nvSpPr>
        <p:spPr>
          <a:xfrm>
            <a:off x="4404113" y="3098040"/>
            <a:ext cx="963613" cy="15011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s-MX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10"/>
          <p:cNvSpPr txBox="1"/>
          <p:nvPr/>
        </p:nvSpPr>
        <p:spPr>
          <a:xfrm>
            <a:off x="5487329" y="3065400"/>
            <a:ext cx="963613" cy="15011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s-MX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10"/>
          <p:cNvSpPr txBox="1"/>
          <p:nvPr/>
        </p:nvSpPr>
        <p:spPr>
          <a:xfrm>
            <a:off x="6621634" y="3098040"/>
            <a:ext cx="963613" cy="15011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165503" y="3676700"/>
            <a:ext cx="548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/>
              <a:t>,</a:t>
            </a:r>
            <a:endParaRPr lang="es-MX" sz="5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366642" y="3643210"/>
            <a:ext cx="548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/>
              <a:t>,</a:t>
            </a:r>
            <a:endParaRPr lang="es-MX" sz="5400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4612144" y="3815970"/>
            <a:ext cx="547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5695360" y="3800730"/>
            <a:ext cx="547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6829665" y="3815970"/>
            <a:ext cx="547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3440" y="1310640"/>
            <a:ext cx="6156960" cy="3672840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60000"/>
              </a:lnSpc>
              <a:buNone/>
            </a:pPr>
            <a:r>
              <a:rPr lang="es-MX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el animal que más tarda en quitarse los zapatos?</a:t>
            </a:r>
            <a:endParaRPr lang="es-MX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311693"/>
            <a:ext cx="4598670" cy="4306027"/>
          </a:xfrm>
          <a:prstGeom prst="rect">
            <a:avLst/>
          </a:prstGeom>
        </p:spPr>
      </p:pic>
      <p:sp>
        <p:nvSpPr>
          <p:cNvPr id="5" name="CuadroTexto 4">
            <a:hlinkClick r:id="rId3" action="ppaction://hlinksldjump"/>
          </p:cNvPr>
          <p:cNvSpPr txBox="1"/>
          <p:nvPr/>
        </p:nvSpPr>
        <p:spPr>
          <a:xfrm>
            <a:off x="8671560" y="4983480"/>
            <a:ext cx="248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Respuesta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9143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56178" y="565749"/>
            <a:ext cx="3703319" cy="17221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MX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MX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cienpiés</a:t>
            </a:r>
            <a:endParaRPr lang="es-MX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Resultado de imagen para inici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95" y="5105400"/>
            <a:ext cx="2129709" cy="15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70" y="1426809"/>
            <a:ext cx="5864225" cy="518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6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813</TotalTime>
  <Words>352</Words>
  <Application>Microsoft Office PowerPoint</Application>
  <PresentationFormat>Panorámica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Broadway</vt:lpstr>
      <vt:lpstr>Calibri</vt:lpstr>
      <vt:lpstr>Corbel</vt:lpstr>
      <vt:lpstr>Times New Roman</vt:lpstr>
      <vt:lpstr>Base</vt:lpstr>
      <vt:lpstr>“LA LIGA DEL SABER”</vt:lpstr>
      <vt:lpstr>Presentación de PowerPoint</vt:lpstr>
      <vt:lpstr>¿Cuál de estas fracciones es   equivalente a        ?</vt:lpstr>
      <vt:lpstr>¿Cuál de estas fracciones es   equivalente a        ?</vt:lpstr>
      <vt:lpstr>Presentación de PowerPoint</vt:lpstr>
      <vt:lpstr>Presentación de PowerPoint</vt:lpstr>
      <vt:lpstr>Ordena el grupo de fracciones comenzando con la de menor valor</vt:lpstr>
      <vt:lpstr>Presentación de PowerPoint</vt:lpstr>
      <vt:lpstr>Presentación de PowerPoint</vt:lpstr>
      <vt:lpstr> Calcula mentalmente, ¿Cuánto hay que sumarle a 96 para obtener 1020?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Ordena el grupo de fracciones comenzando con la de menor valor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Respuesta Correcta</vt:lpstr>
      <vt:lpstr>Respuesta Incorrecta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</dc:title>
  <dc:creator>Tecnologia</dc:creator>
  <cp:lastModifiedBy>Alumno</cp:lastModifiedBy>
  <cp:revision>70</cp:revision>
  <dcterms:created xsi:type="dcterms:W3CDTF">2015-10-27T18:44:21Z</dcterms:created>
  <dcterms:modified xsi:type="dcterms:W3CDTF">2018-11-12T18:53:41Z</dcterms:modified>
</cp:coreProperties>
</file>