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</p:sldIdLst>
  <p:sldSz cy="6858000" cx="12192000"/>
  <p:notesSz cx="6858000" cy="9144000"/>
  <p:embeddedFontLst>
    <p:embeddedFont>
      <p:font typeface="Architects Daughter"/>
      <p:regular r:id="rId40"/>
    </p:embeddedFont>
    <p:embeddedFont>
      <p:font typeface="Palatino Linotype"/>
      <p:regular r:id="rId41"/>
      <p:bold r:id="rId42"/>
      <p:italic r:id="rId43"/>
      <p:boldItalic r:id="rId44"/>
    </p:embeddedFont>
    <p:embeddedFont>
      <p:font typeface="Arial Black"/>
      <p:regular r:id="rId45"/>
    </p:embeddedFont>
    <p:embeddedFont>
      <p:font typeface="Century Gothic"/>
      <p:regular r:id="rId46"/>
      <p:bold r:id="rId47"/>
      <p:italic r:id="rId48"/>
      <p:boldItalic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50" roundtripDataSignature="AMtx7mjM3CN3hO3GbXUM1r9hy1kBoqj16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91F9E045-8018-423C-A3D6-DFCD2B03105E}">
  <a:tblStyle styleId="{91F9E045-8018-423C-A3D6-DFCD2B03105E}" styleName="Table_0">
    <a:wholeTbl>
      <a:tcTxStyle b="off" i="off">
        <a:font>
          <a:latin typeface="Palatino Linotype"/>
          <a:ea typeface="Palatino Linotype"/>
          <a:cs typeface="Palatino Linotype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9EBF2"/>
          </a:solidFill>
        </a:fill>
      </a:tcStyle>
    </a:wholeTbl>
    <a:band1H>
      <a:tcTxStyle/>
      <a:tcStyle>
        <a:fill>
          <a:solidFill>
            <a:srgbClr val="D1D5E5"/>
          </a:solidFill>
        </a:fill>
      </a:tcStyle>
    </a:band1H>
    <a:band2H>
      <a:tcTxStyle/>
    </a:band2H>
    <a:band1V>
      <a:tcTxStyle/>
      <a:tcStyle>
        <a:fill>
          <a:solidFill>
            <a:srgbClr val="D1D5E5"/>
          </a:solidFill>
        </a:fill>
      </a:tcStyle>
    </a:band1V>
    <a:band2V>
      <a:tcTxStyle/>
    </a:band2V>
    <a:lastCol>
      <a:tcTxStyle b="on" i="off">
        <a:font>
          <a:latin typeface="Palatino Linotype"/>
          <a:ea typeface="Palatino Linotype"/>
          <a:cs typeface="Palatino Linotype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Palatino Linotype"/>
          <a:ea typeface="Palatino Linotype"/>
          <a:cs typeface="Palatino Linotype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Palatino Linotype"/>
          <a:ea typeface="Palatino Linotype"/>
          <a:cs typeface="Palatino Linotype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Palatino Linotype"/>
          <a:ea typeface="Palatino Linotype"/>
          <a:cs typeface="Palatino Linotype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  <a:tblStyle styleId="{C9A24F2B-1CDC-4EC6-97C0-CE98EC1D5AA4}" styleName="Table_1">
    <a:wholeTbl>
      <a:tcTxStyle b="off" i="off">
        <a:font>
          <a:latin typeface="Palatino Linotype"/>
          <a:ea typeface="Palatino Linotype"/>
          <a:cs typeface="Palatino Linotype"/>
        </a:font>
        <a:schemeClr val="dk1"/>
      </a:tcTxStyle>
      <a:tcStyle>
        <a:tcBdr>
          <a:left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2A95D19A-DE8D-412D-99D5-2F74259AED53}" styleName="Table_2">
    <a:wholeTbl>
      <a:tcTxStyle b="off" i="off">
        <a:font>
          <a:latin typeface="Palatino Linotype"/>
          <a:ea typeface="Palatino Linotype"/>
          <a:cs typeface="Palatino Linotype"/>
        </a:font>
        <a:schemeClr val="dk1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ArchitectsDaughter-regular.fntdata"/><Relationship Id="rId42" Type="http://schemas.openxmlformats.org/officeDocument/2006/relationships/font" Target="fonts/PalatinoLinotype-bold.fntdata"/><Relationship Id="rId41" Type="http://schemas.openxmlformats.org/officeDocument/2006/relationships/font" Target="fonts/PalatinoLinotype-regular.fntdata"/><Relationship Id="rId44" Type="http://schemas.openxmlformats.org/officeDocument/2006/relationships/font" Target="fonts/PalatinoLinotype-boldItalic.fntdata"/><Relationship Id="rId43" Type="http://schemas.openxmlformats.org/officeDocument/2006/relationships/font" Target="fonts/PalatinoLinotype-italic.fntdata"/><Relationship Id="rId46" Type="http://schemas.openxmlformats.org/officeDocument/2006/relationships/font" Target="fonts/CenturyGothic-regular.fntdata"/><Relationship Id="rId45" Type="http://schemas.openxmlformats.org/officeDocument/2006/relationships/font" Target="fonts/ArialBlack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CenturyGothic-italic.fntdata"/><Relationship Id="rId47" Type="http://schemas.openxmlformats.org/officeDocument/2006/relationships/font" Target="fonts/CenturyGothic-bold.fntdata"/><Relationship Id="rId49" Type="http://schemas.openxmlformats.org/officeDocument/2006/relationships/font" Target="fonts/CenturyGothic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0" Type="http://customschemas.google.com/relationships/presentationmetadata" Target="meta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apositiva de título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5"/>
          <p:cNvSpPr txBox="1"/>
          <p:nvPr>
            <p:ph type="ctrTitle"/>
          </p:nvPr>
        </p:nvSpPr>
        <p:spPr>
          <a:xfrm>
            <a:off x="914401" y="609601"/>
            <a:ext cx="10363201" cy="426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Palatino Linotype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35"/>
          <p:cNvSpPr txBox="1"/>
          <p:nvPr>
            <p:ph idx="1" type="subTitle"/>
          </p:nvPr>
        </p:nvSpPr>
        <p:spPr>
          <a:xfrm>
            <a:off x="1828801" y="4953001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6" name="Google Shape;16;p35"/>
          <p:cNvSpPr txBox="1"/>
          <p:nvPr>
            <p:ph idx="10" type="dt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5"/>
          <p:cNvSpPr txBox="1"/>
          <p:nvPr>
            <p:ph idx="12" type="sldNum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18" name="Google Shape;18;p35"/>
          <p:cNvSpPr txBox="1"/>
          <p:nvPr>
            <p:ph idx="11" type="ftr"/>
          </p:nvPr>
        </p:nvSpPr>
        <p:spPr>
          <a:xfrm>
            <a:off x="878888" y="6356351"/>
            <a:ext cx="37973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y texto vertical" type="vertTx">
  <p:cSld name="VERTICAL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4"/>
          <p:cNvSpPr txBox="1"/>
          <p:nvPr>
            <p:ph type="title"/>
          </p:nvPr>
        </p:nvSpPr>
        <p:spPr>
          <a:xfrm>
            <a:off x="609601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44"/>
          <p:cNvSpPr txBox="1"/>
          <p:nvPr>
            <p:ph idx="1" type="body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44"/>
          <p:cNvSpPr txBox="1"/>
          <p:nvPr>
            <p:ph idx="10" type="dt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44"/>
          <p:cNvSpPr txBox="1"/>
          <p:nvPr>
            <p:ph idx="11" type="ftr"/>
          </p:nvPr>
        </p:nvSpPr>
        <p:spPr>
          <a:xfrm>
            <a:off x="878888" y="6356351"/>
            <a:ext cx="37973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4"/>
          <p:cNvSpPr txBox="1"/>
          <p:nvPr>
            <p:ph idx="12" type="sldNum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vertical y texto" type="vertTitleAndTx">
  <p:cSld name="VERTICAL_TITLE_AND_VERTICAL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5"/>
          <p:cNvSpPr txBox="1"/>
          <p:nvPr>
            <p:ph type="title"/>
          </p:nvPr>
        </p:nvSpPr>
        <p:spPr>
          <a:xfrm rot="5400000">
            <a:off x="7285040" y="1828804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45"/>
          <p:cNvSpPr txBox="1"/>
          <p:nvPr>
            <p:ph idx="1" type="body"/>
          </p:nvPr>
        </p:nvSpPr>
        <p:spPr>
          <a:xfrm rot="5400000">
            <a:off x="1697037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45"/>
          <p:cNvSpPr txBox="1"/>
          <p:nvPr>
            <p:ph idx="10" type="dt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5"/>
          <p:cNvSpPr txBox="1"/>
          <p:nvPr>
            <p:ph idx="11" type="ftr"/>
          </p:nvPr>
        </p:nvSpPr>
        <p:spPr>
          <a:xfrm>
            <a:off x="878888" y="6356351"/>
            <a:ext cx="37973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45"/>
          <p:cNvSpPr txBox="1"/>
          <p:nvPr>
            <p:ph idx="12" type="sldNum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y objetos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6"/>
          <p:cNvSpPr txBox="1"/>
          <p:nvPr>
            <p:ph type="title"/>
          </p:nvPr>
        </p:nvSpPr>
        <p:spPr>
          <a:xfrm>
            <a:off x="609601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6"/>
          <p:cNvSpPr txBox="1"/>
          <p:nvPr>
            <p:ph idx="1" type="body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/>
        </p:txBody>
      </p:sp>
      <p:sp>
        <p:nvSpPr>
          <p:cNvPr id="22" name="Google Shape;22;p36"/>
          <p:cNvSpPr txBox="1"/>
          <p:nvPr>
            <p:ph idx="10" type="dt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6"/>
          <p:cNvSpPr txBox="1"/>
          <p:nvPr>
            <p:ph idx="11" type="ftr"/>
          </p:nvPr>
        </p:nvSpPr>
        <p:spPr>
          <a:xfrm>
            <a:off x="878888" y="6356351"/>
            <a:ext cx="37973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6"/>
          <p:cNvSpPr txBox="1"/>
          <p:nvPr>
            <p:ph idx="12" type="sldNum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ncabezado de sección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7"/>
          <p:cNvSpPr txBox="1"/>
          <p:nvPr>
            <p:ph type="title"/>
          </p:nvPr>
        </p:nvSpPr>
        <p:spPr>
          <a:xfrm>
            <a:off x="963083" y="1371603"/>
            <a:ext cx="10363201" cy="2505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7"/>
          <p:cNvSpPr txBox="1"/>
          <p:nvPr>
            <p:ph idx="1" type="body"/>
          </p:nvPr>
        </p:nvSpPr>
        <p:spPr>
          <a:xfrm>
            <a:off x="963083" y="4068764"/>
            <a:ext cx="10363201" cy="1131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" name="Google Shape;28;p37"/>
          <p:cNvSpPr txBox="1"/>
          <p:nvPr>
            <p:ph idx="10" type="dt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7"/>
          <p:cNvSpPr txBox="1"/>
          <p:nvPr>
            <p:ph idx="11" type="ftr"/>
          </p:nvPr>
        </p:nvSpPr>
        <p:spPr>
          <a:xfrm>
            <a:off x="878888" y="6356351"/>
            <a:ext cx="37973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7"/>
          <p:cNvSpPr txBox="1"/>
          <p:nvPr>
            <p:ph idx="12" type="sldNum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31" name="Google Shape;31;p37"/>
          <p:cNvSpPr/>
          <p:nvPr/>
        </p:nvSpPr>
        <p:spPr>
          <a:xfrm>
            <a:off x="5994401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2" name="Google Shape;32;p37"/>
          <p:cNvSpPr/>
          <p:nvPr/>
        </p:nvSpPr>
        <p:spPr>
          <a:xfrm>
            <a:off x="626110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3" name="Google Shape;33;p37"/>
          <p:cNvSpPr/>
          <p:nvPr/>
        </p:nvSpPr>
        <p:spPr>
          <a:xfrm>
            <a:off x="5728971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os objetos" type="twoObj">
  <p:cSld name="TWO_OBJECTS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8"/>
          <p:cNvSpPr txBox="1"/>
          <p:nvPr>
            <p:ph type="title"/>
          </p:nvPr>
        </p:nvSpPr>
        <p:spPr>
          <a:xfrm>
            <a:off x="609601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8"/>
          <p:cNvSpPr txBox="1"/>
          <p:nvPr>
            <p:ph idx="1" type="body"/>
          </p:nvPr>
        </p:nvSpPr>
        <p:spPr>
          <a:xfrm>
            <a:off x="6197602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indent="-330200" lvl="1" marL="9144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indent="-330200" lvl="2" marL="1371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37" name="Google Shape;37;p38"/>
          <p:cNvSpPr txBox="1"/>
          <p:nvPr>
            <p:ph idx="10" type="dt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8"/>
          <p:cNvSpPr txBox="1"/>
          <p:nvPr>
            <p:ph idx="11" type="ftr"/>
          </p:nvPr>
        </p:nvSpPr>
        <p:spPr>
          <a:xfrm>
            <a:off x="878888" y="6356351"/>
            <a:ext cx="37973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8"/>
          <p:cNvSpPr txBox="1"/>
          <p:nvPr>
            <p:ph idx="12" type="sldNum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40" name="Google Shape;40;p38"/>
          <p:cNvSpPr txBox="1"/>
          <p:nvPr>
            <p:ph idx="2" type="body"/>
          </p:nvPr>
        </p:nvSpPr>
        <p:spPr>
          <a:xfrm>
            <a:off x="487681" y="1600200"/>
            <a:ext cx="5388865" cy="4526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ación" type="twoTxTwoObj">
  <p:cSld name="TWO_OBJECTS_WITH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9"/>
          <p:cNvSpPr txBox="1"/>
          <p:nvPr>
            <p:ph type="title"/>
          </p:nvPr>
        </p:nvSpPr>
        <p:spPr>
          <a:xfrm>
            <a:off x="609601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9"/>
          <p:cNvSpPr txBox="1"/>
          <p:nvPr>
            <p:ph idx="1" type="body"/>
          </p:nvPr>
        </p:nvSpPr>
        <p:spPr>
          <a:xfrm>
            <a:off x="609602" y="1600202"/>
            <a:ext cx="5386918" cy="6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b="0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4" name="Google Shape;44;p39"/>
          <p:cNvSpPr txBox="1"/>
          <p:nvPr>
            <p:ph idx="2" type="body"/>
          </p:nvPr>
        </p:nvSpPr>
        <p:spPr>
          <a:xfrm>
            <a:off x="6197601" y="1600202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b="0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39"/>
          <p:cNvSpPr txBox="1"/>
          <p:nvPr>
            <p:ph idx="10" type="dt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9"/>
          <p:cNvSpPr txBox="1"/>
          <p:nvPr>
            <p:ph idx="11" type="ftr"/>
          </p:nvPr>
        </p:nvSpPr>
        <p:spPr>
          <a:xfrm>
            <a:off x="878888" y="6356351"/>
            <a:ext cx="37973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9"/>
          <p:cNvSpPr txBox="1"/>
          <p:nvPr>
            <p:ph idx="12" type="sldNum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48" name="Google Shape;48;p39"/>
          <p:cNvSpPr txBox="1"/>
          <p:nvPr>
            <p:ph idx="3" type="body"/>
          </p:nvPr>
        </p:nvSpPr>
        <p:spPr>
          <a:xfrm>
            <a:off x="609599" y="2212849"/>
            <a:ext cx="5388865" cy="39136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39"/>
          <p:cNvSpPr txBox="1"/>
          <p:nvPr>
            <p:ph idx="4" type="body"/>
          </p:nvPr>
        </p:nvSpPr>
        <p:spPr>
          <a:xfrm>
            <a:off x="6230113" y="2212851"/>
            <a:ext cx="5388865" cy="3913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ólo el título" type="titleOnly">
  <p:cSld name="TITLE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0"/>
          <p:cNvSpPr txBox="1"/>
          <p:nvPr>
            <p:ph type="title"/>
          </p:nvPr>
        </p:nvSpPr>
        <p:spPr>
          <a:xfrm>
            <a:off x="609601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0"/>
          <p:cNvSpPr txBox="1"/>
          <p:nvPr>
            <p:ph idx="10" type="dt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0"/>
          <p:cNvSpPr txBox="1"/>
          <p:nvPr>
            <p:ph idx="11" type="ftr"/>
          </p:nvPr>
        </p:nvSpPr>
        <p:spPr>
          <a:xfrm>
            <a:off x="878888" y="6356351"/>
            <a:ext cx="37973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40"/>
          <p:cNvSpPr txBox="1"/>
          <p:nvPr>
            <p:ph idx="12" type="sldNum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n blanco" type="blank">
  <p:cSld name="BLANK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1"/>
          <p:cNvSpPr txBox="1"/>
          <p:nvPr>
            <p:ph idx="10" type="dt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41"/>
          <p:cNvSpPr txBox="1"/>
          <p:nvPr>
            <p:ph idx="11" type="ftr"/>
          </p:nvPr>
        </p:nvSpPr>
        <p:spPr>
          <a:xfrm>
            <a:off x="878888" y="6356351"/>
            <a:ext cx="37973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41"/>
          <p:cNvSpPr txBox="1"/>
          <p:nvPr>
            <p:ph idx="12" type="sldNum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ido con título" type="objTx">
  <p:cSld name="OBJECT_WITH_CAPTION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2"/>
          <p:cNvSpPr txBox="1"/>
          <p:nvPr>
            <p:ph type="title"/>
          </p:nvPr>
        </p:nvSpPr>
        <p:spPr>
          <a:xfrm>
            <a:off x="7876117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b="0"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42"/>
          <p:cNvSpPr txBox="1"/>
          <p:nvPr>
            <p:ph idx="1" type="body"/>
          </p:nvPr>
        </p:nvSpPr>
        <p:spPr>
          <a:xfrm>
            <a:off x="958852" y="273053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2" name="Google Shape;62;p42"/>
          <p:cNvSpPr txBox="1"/>
          <p:nvPr>
            <p:ph idx="2" type="body"/>
          </p:nvPr>
        </p:nvSpPr>
        <p:spPr>
          <a:xfrm>
            <a:off x="7876117" y="2438401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3" name="Google Shape;63;p42"/>
          <p:cNvSpPr txBox="1"/>
          <p:nvPr>
            <p:ph idx="10" type="dt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42"/>
          <p:cNvSpPr txBox="1"/>
          <p:nvPr>
            <p:ph idx="11" type="ftr"/>
          </p:nvPr>
        </p:nvSpPr>
        <p:spPr>
          <a:xfrm>
            <a:off x="878888" y="6356351"/>
            <a:ext cx="37973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42"/>
          <p:cNvSpPr txBox="1"/>
          <p:nvPr>
            <p:ph idx="12" type="sldNum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n con título" type="picTx">
  <p:cSld name="PICTURE_WITH_CAPTION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3"/>
          <p:cNvSpPr txBox="1"/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b="0"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43"/>
          <p:cNvSpPr/>
          <p:nvPr>
            <p:ph idx="2" type="pic"/>
          </p:nvPr>
        </p:nvSpPr>
        <p:spPr>
          <a:xfrm>
            <a:off x="2010837" y="1143002"/>
            <a:ext cx="8072965" cy="4541044"/>
          </a:xfrm>
          <a:prstGeom prst="rect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88900" rotWithShape="0" algn="ctr" dir="5400000" dist="50800">
              <a:srgbClr val="000000">
                <a:alpha val="24705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Courier New"/>
              <a:buNone/>
              <a:defRPr b="0" i="0" sz="28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Courier New"/>
              <a:buNone/>
              <a:defRPr b="0" i="0" sz="20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Courier New"/>
              <a:buNone/>
              <a:defRPr b="0" i="0" sz="20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Courier New"/>
              <a:buNone/>
              <a:defRPr b="0" i="0" sz="20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9" name="Google Shape;69;p43"/>
          <p:cNvSpPr txBox="1"/>
          <p:nvPr>
            <p:ph idx="1" type="body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70" name="Google Shape;70;p43"/>
          <p:cNvSpPr txBox="1"/>
          <p:nvPr>
            <p:ph idx="10" type="dt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3"/>
          <p:cNvSpPr txBox="1"/>
          <p:nvPr>
            <p:ph idx="11" type="ftr"/>
          </p:nvPr>
        </p:nvSpPr>
        <p:spPr>
          <a:xfrm>
            <a:off x="878888" y="6356351"/>
            <a:ext cx="37973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43"/>
          <p:cNvSpPr txBox="1"/>
          <p:nvPr>
            <p:ph idx="12" type="sldNum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 rotWithShape="1">
          <a:blip r:embed="rId1">
            <a:alphaModFix/>
          </a:blip>
          <a:tile algn="tl" flip="none" tx="0" sx="100000" ty="0" sy="100000"/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4"/>
          <p:cNvSpPr txBox="1"/>
          <p:nvPr>
            <p:ph type="title"/>
          </p:nvPr>
        </p:nvSpPr>
        <p:spPr>
          <a:xfrm>
            <a:off x="609601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 b="0" i="0" sz="5400" u="none" cap="none" strike="noStrik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34"/>
          <p:cNvSpPr txBox="1"/>
          <p:nvPr>
            <p:ph idx="1" type="body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302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" name="Google Shape;8;p34"/>
          <p:cNvSpPr txBox="1"/>
          <p:nvPr>
            <p:ph idx="10" type="dt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9" name="Google Shape;9;p34"/>
          <p:cNvSpPr txBox="1"/>
          <p:nvPr>
            <p:ph idx="11" type="ftr"/>
          </p:nvPr>
        </p:nvSpPr>
        <p:spPr>
          <a:xfrm>
            <a:off x="878888" y="6356351"/>
            <a:ext cx="37973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10" name="Google Shape;10;p34"/>
          <p:cNvSpPr txBox="1"/>
          <p:nvPr>
            <p:ph idx="12" type="sldNum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11" name="Google Shape;11;p34"/>
          <p:cNvSpPr/>
          <p:nvPr/>
        </p:nvSpPr>
        <p:spPr>
          <a:xfrm>
            <a:off x="11277016" y="6499384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2" name="Google Shape;12;p34"/>
          <p:cNvSpPr/>
          <p:nvPr/>
        </p:nvSpPr>
        <p:spPr>
          <a:xfrm>
            <a:off x="758828" y="6499384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19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slide" Target="/ppt/slides/slide22.xml"/><Relationship Id="rId5" Type="http://schemas.openxmlformats.org/officeDocument/2006/relationships/slide" Target="/ppt/slides/slide18.xml"/><Relationship Id="rId6" Type="http://schemas.openxmlformats.org/officeDocument/2006/relationships/slide" Target="/ppt/slides/slide18.xml"/><Relationship Id="rId7" Type="http://schemas.openxmlformats.org/officeDocument/2006/relationships/slide" Target="/ppt/slides/slide22.xml"/><Relationship Id="rId8" Type="http://schemas.openxmlformats.org/officeDocument/2006/relationships/slide" Target="/ppt/slides/slide22.xml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20.xml"/><Relationship Id="rId10" Type="http://schemas.openxmlformats.org/officeDocument/2006/relationships/slide" Target="/ppt/slides/slide20.xml"/><Relationship Id="rId12" Type="http://schemas.openxmlformats.org/officeDocument/2006/relationships/slide" Target="/ppt/slides/slide20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slide" Target="/ppt/slides/slide24.xml"/><Relationship Id="rId4" Type="http://schemas.openxmlformats.org/officeDocument/2006/relationships/image" Target="../media/image6.png"/><Relationship Id="rId9" Type="http://schemas.openxmlformats.org/officeDocument/2006/relationships/slide" Target="/ppt/slides/slide23.xml"/><Relationship Id="rId5" Type="http://schemas.openxmlformats.org/officeDocument/2006/relationships/slide" Target="/ppt/slides/slide24.xml"/><Relationship Id="rId6" Type="http://schemas.openxmlformats.org/officeDocument/2006/relationships/image" Target="../media/image7.png"/><Relationship Id="rId7" Type="http://schemas.openxmlformats.org/officeDocument/2006/relationships/image" Target="../media/image4.png"/><Relationship Id="rId8" Type="http://schemas.openxmlformats.org/officeDocument/2006/relationships/slide" Target="/ppt/slides/slide23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slide" Target="/ppt/slides/slide25.xml"/><Relationship Id="rId4" Type="http://schemas.openxmlformats.org/officeDocument/2006/relationships/slide" Target="/ppt/slides/slide26.xml"/><Relationship Id="rId5" Type="http://schemas.openxmlformats.org/officeDocument/2006/relationships/slide" Target="/ppt/slides/slide27.xml"/><Relationship Id="rId6" Type="http://schemas.openxmlformats.org/officeDocument/2006/relationships/slide" Target="/ppt/slides/slide28.xml"/><Relationship Id="rId7" Type="http://schemas.openxmlformats.org/officeDocument/2006/relationships/slide" Target="/ppt/slides/slide29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slide" Target="/ppt/slides/slide2.xml"/><Relationship Id="rId4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slide" Target="/ppt/slides/slide3.xml"/><Relationship Id="rId4" Type="http://schemas.openxmlformats.org/officeDocument/2006/relationships/image" Target="../media/image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Relationship Id="rId4" Type="http://schemas.openxmlformats.org/officeDocument/2006/relationships/slide" Target="/ppt/slides/slide9.xml"/><Relationship Id="rId5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Relationship Id="rId4" Type="http://schemas.openxmlformats.org/officeDocument/2006/relationships/slide" Target="/ppt/slides/slide9.xml"/><Relationship Id="rId5" Type="http://schemas.openxmlformats.org/officeDocument/2006/relationships/image" Target="../media/image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Relationship Id="rId4" Type="http://schemas.openxmlformats.org/officeDocument/2006/relationships/slide" Target="/ppt/slides/slide10.xml"/><Relationship Id="rId5" Type="http://schemas.openxmlformats.org/officeDocument/2006/relationships/image" Target="../media/image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Relationship Id="rId4" Type="http://schemas.openxmlformats.org/officeDocument/2006/relationships/slide" Target="/ppt/slides/slide10.xml"/><Relationship Id="rId5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slide" Target="/ppt/slides/slide14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png"/><Relationship Id="rId4" Type="http://schemas.openxmlformats.org/officeDocument/2006/relationships/slide" Target="/ppt/slides/slide11.xml"/><Relationship Id="rId5" Type="http://schemas.openxmlformats.org/officeDocument/2006/relationships/image" Target="../media/image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png"/><Relationship Id="rId4" Type="http://schemas.openxmlformats.org/officeDocument/2006/relationships/slide" Target="/ppt/slides/slide9.xml"/><Relationship Id="rId5" Type="http://schemas.openxmlformats.org/officeDocument/2006/relationships/image" Target="../media/image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.png"/><Relationship Id="rId4" Type="http://schemas.openxmlformats.org/officeDocument/2006/relationships/slide" Target="/ppt/slides/slide10.xml"/><Relationship Id="rId5" Type="http://schemas.openxmlformats.org/officeDocument/2006/relationships/image" Target="../media/image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.png"/><Relationship Id="rId4" Type="http://schemas.openxmlformats.org/officeDocument/2006/relationships/slide" Target="/ppt/slides/slide11.xml"/><Relationship Id="rId5" Type="http://schemas.openxmlformats.org/officeDocument/2006/relationships/image" Target="../media/image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slide" Target="/ppt/slides/slide11.xml"/><Relationship Id="rId4" Type="http://schemas.openxmlformats.org/officeDocument/2006/relationships/image" Target="../media/image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png"/><Relationship Id="rId4" Type="http://schemas.openxmlformats.org/officeDocument/2006/relationships/slide" Target="/ppt/slides/slide12.xml"/><Relationship Id="rId5" Type="http://schemas.openxmlformats.org/officeDocument/2006/relationships/image" Target="../media/image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8.png"/><Relationship Id="rId4" Type="http://schemas.openxmlformats.org/officeDocument/2006/relationships/slide" Target="/ppt/slides/slide12.xml"/><Relationship Id="rId5" Type="http://schemas.openxmlformats.org/officeDocument/2006/relationships/image" Target="../media/image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3.png"/><Relationship Id="rId4" Type="http://schemas.openxmlformats.org/officeDocument/2006/relationships/slide" Target="/ppt/slides/slide12.xml"/><Relationship Id="rId5" Type="http://schemas.openxmlformats.org/officeDocument/2006/relationships/image" Target="../media/image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1.png"/><Relationship Id="rId4" Type="http://schemas.openxmlformats.org/officeDocument/2006/relationships/slide" Target="/ppt/slides/slide12.xml"/><Relationship Id="rId5" Type="http://schemas.openxmlformats.org/officeDocument/2006/relationships/image" Target="../media/image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6.png"/><Relationship Id="rId4" Type="http://schemas.openxmlformats.org/officeDocument/2006/relationships/slide" Target="/ppt/slides/slide12.xml"/><Relationship Id="rId5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slide" Target="/ppt/slides/slide15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0.png"/><Relationship Id="rId4" Type="http://schemas.openxmlformats.org/officeDocument/2006/relationships/slide" Target="/ppt/slides/slide5.xml"/><Relationship Id="rId5" Type="http://schemas.openxmlformats.org/officeDocument/2006/relationships/image" Target="../media/image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4.jpg"/><Relationship Id="rId4" Type="http://schemas.openxmlformats.org/officeDocument/2006/relationships/slide" Target="/ppt/slides/slide6.xml"/><Relationship Id="rId5" Type="http://schemas.openxmlformats.org/officeDocument/2006/relationships/image" Target="../media/image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5.jpg"/><Relationship Id="rId4" Type="http://schemas.openxmlformats.org/officeDocument/2006/relationships/slide" Target="/ppt/slides/slide7.xml"/><Relationship Id="rId5" Type="http://schemas.openxmlformats.org/officeDocument/2006/relationships/image" Target="../media/image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7.jpg"/><Relationship Id="rId4" Type="http://schemas.openxmlformats.org/officeDocument/2006/relationships/slide" Target="/ppt/slides/slide7.xml"/><Relationship Id="rId5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slide" Target="/ppt/slides/slide30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slide" Target="/ppt/slides/slide31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slide" Target="/ppt/slides/slide32.xml"/><Relationship Id="rId4" Type="http://schemas.openxmlformats.org/officeDocument/2006/relationships/slide" Target="/ppt/slides/slide33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2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slide" Target="/ppt/slides/slide21.xml"/><Relationship Id="rId5" Type="http://schemas.openxmlformats.org/officeDocument/2006/relationships/slide" Target="/ppt/slides/slide17.xml"/><Relationship Id="rId6" Type="http://schemas.openxmlformats.org/officeDocument/2006/relationships/slide" Target="/ppt/slides/slide21.xml"/><Relationship Id="rId7" Type="http://schemas.openxmlformats.org/officeDocument/2006/relationships/slide" Target="/ppt/slides/slide21.xml"/><Relationship Id="rId8" Type="http://schemas.openxmlformats.org/officeDocument/2006/relationships/slide" Target="/ppt/slides/slide16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/>
          <p:nvPr>
            <p:ph type="ctrTitle"/>
          </p:nvPr>
        </p:nvSpPr>
        <p:spPr>
          <a:xfrm>
            <a:off x="914401" y="609603"/>
            <a:ext cx="10363201" cy="28159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</a:pPr>
            <a:r>
              <a:rPr b="1" lang="es-ES" sz="8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Proyecto Colaborativo</a:t>
            </a:r>
            <a:endParaRPr b="1" sz="8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"/>
          <p:cNvSpPr txBox="1"/>
          <p:nvPr>
            <p:ph idx="1" type="subTitle"/>
          </p:nvPr>
        </p:nvSpPr>
        <p:spPr>
          <a:xfrm>
            <a:off x="1828801" y="4953001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</a:pPr>
            <a:r>
              <a:rPr b="1" lang="es-ES" sz="2800"/>
              <a:t>Qué es un croquis y su simbología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"/>
          <p:cNvSpPr txBox="1"/>
          <p:nvPr>
            <p:ph type="title"/>
          </p:nvPr>
        </p:nvSpPr>
        <p:spPr>
          <a:xfrm>
            <a:off x="345034" y="477672"/>
            <a:ext cx="11556525" cy="17742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Rounded"/>
              <a:buNone/>
            </a:pPr>
            <a:r>
              <a:rPr b="1" lang="es-ES" sz="44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¿Qué representan las siguientes simbologías? </a:t>
            </a:r>
            <a:endParaRPr b="1" sz="44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49" name="Google Shape;14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61401" y="1922575"/>
            <a:ext cx="3113653" cy="3113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07566" y="1936643"/>
            <a:ext cx="2987041" cy="298704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1" name="Google Shape;151;p10"/>
          <p:cNvGraphicFramePr/>
          <p:nvPr/>
        </p:nvGraphicFramePr>
        <p:xfrm>
          <a:off x="442350" y="539014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{2A95D19A-DE8D-412D-99D5-2F74259AED53}</a:tableStyleId>
              </a:tblPr>
              <a:tblGrid>
                <a:gridCol w="2443600"/>
                <a:gridCol w="220467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sng">
                          <a:solidFill>
                            <a:schemeClr val="hlink"/>
                          </a:solidFill>
                          <a:hlinkClick action="ppaction://hlinksldjump" r:id="rId5"/>
                        </a:rPr>
                        <a:t>a)</a:t>
                      </a:r>
                      <a:r>
                        <a:rPr lang="es-ES" sz="1800" u="sng">
                          <a:solidFill>
                            <a:schemeClr val="hlink"/>
                          </a:solidFill>
                          <a:hlinkClick action="ppaction://hlinksldjump" r:id="rId6"/>
                        </a:rPr>
                        <a:t> Parada de camiones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sng">
                          <a:solidFill>
                            <a:schemeClr val="hlink"/>
                          </a:solidFill>
                          <a:hlinkClick action="ppaction://hlinksldjump" r:id="rId7"/>
                        </a:rPr>
                        <a:t>b) Parada</a:t>
                      </a:r>
                      <a:r>
                        <a:rPr lang="es-ES" sz="1800" u="sng">
                          <a:solidFill>
                            <a:schemeClr val="hlink"/>
                          </a:solidFill>
                          <a:hlinkClick action="ppaction://hlinksldjump" r:id="rId8"/>
                        </a:rPr>
                        <a:t> de taxis</a:t>
                      </a:r>
                      <a:endParaRPr sz="18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graphicFrame>
        <p:nvGraphicFramePr>
          <p:cNvPr id="152" name="Google Shape;152;p10"/>
          <p:cNvGraphicFramePr/>
          <p:nvPr/>
        </p:nvGraphicFramePr>
        <p:xfrm>
          <a:off x="7588738" y="537607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{2A95D19A-DE8D-412D-99D5-2F74259AED53}</a:tableStyleId>
              </a:tblPr>
              <a:tblGrid>
                <a:gridCol w="1400525"/>
                <a:gridCol w="222270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sng">
                          <a:solidFill>
                            <a:schemeClr val="hlink"/>
                          </a:solidFill>
                          <a:hlinkClick action="ppaction://hlinksldjump" r:id="rId9"/>
                        </a:rPr>
                        <a:t>a) Estación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sng">
                          <a:solidFill>
                            <a:schemeClr val="hlink"/>
                          </a:solidFill>
                          <a:hlinkClick action="ppaction://hlinksldjump" r:id="rId10"/>
                        </a:rPr>
                        <a:t>b) Estacionamiento</a:t>
                      </a:r>
                      <a:endParaRPr sz="18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1"/>
          <p:cNvSpPr txBox="1"/>
          <p:nvPr>
            <p:ph type="title"/>
          </p:nvPr>
        </p:nvSpPr>
        <p:spPr>
          <a:xfrm>
            <a:off x="345034" y="477672"/>
            <a:ext cx="11556525" cy="17742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Rounded"/>
              <a:buNone/>
            </a:pPr>
            <a:r>
              <a:rPr b="1" lang="es-ES" sz="44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¿Qué representan las siguientes simbologías? </a:t>
            </a:r>
            <a:endParaRPr b="1" sz="44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58" name="Google Shape;158;p11">
            <a:hlinkClick action="ppaction://hlinksldjump"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0498" y="4445391"/>
            <a:ext cx="2127957" cy="2127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1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0" l="15237" r="15463" t="0"/>
          <a:stretch/>
        </p:blipFill>
        <p:spPr>
          <a:xfrm>
            <a:off x="2863376" y="4628270"/>
            <a:ext cx="1878821" cy="186771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1"/>
          <p:cNvSpPr txBox="1"/>
          <p:nvPr/>
        </p:nvSpPr>
        <p:spPr>
          <a:xfrm>
            <a:off x="546771" y="3305516"/>
            <a:ext cx="4195426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¿Cuál de las siguientes imágenes pertenecen a los 4 puntos cardinales?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Google Shape;161;p11"/>
          <p:cNvPicPr preferRelativeResize="0"/>
          <p:nvPr/>
        </p:nvPicPr>
        <p:blipFill rotWithShape="1">
          <a:blip r:embed="rId7">
            <a:alphaModFix/>
          </a:blip>
          <a:srcRect b="13767" l="26863" r="26520" t="12794"/>
          <a:stretch/>
        </p:blipFill>
        <p:spPr>
          <a:xfrm>
            <a:off x="8229600" y="2118225"/>
            <a:ext cx="2011680" cy="265593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2" name="Google Shape;162;p11"/>
          <p:cNvGraphicFramePr/>
          <p:nvPr/>
        </p:nvGraphicFramePr>
        <p:xfrm>
          <a:off x="6935372" y="5189329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{2A95D19A-DE8D-412D-99D5-2F74259AED53}</a:tableStyleId>
              </a:tblPr>
              <a:tblGrid>
                <a:gridCol w="2110150"/>
                <a:gridCol w="277132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sng">
                          <a:solidFill>
                            <a:schemeClr val="hlink"/>
                          </a:solidFill>
                          <a:hlinkClick action="ppaction://hlinksldjump" r:id="rId8"/>
                        </a:rPr>
                        <a:t>a) Deposito</a:t>
                      </a:r>
                      <a:r>
                        <a:rPr lang="es-ES" sz="1800" u="sng">
                          <a:solidFill>
                            <a:schemeClr val="hlink"/>
                          </a:solidFill>
                          <a:hlinkClick action="ppaction://hlinksldjump" r:id="rId9"/>
                        </a:rPr>
                        <a:t> de gasolina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sng">
                          <a:solidFill>
                            <a:schemeClr val="hlink"/>
                          </a:solidFill>
                          <a:hlinkClick action="ppaction://hlinksldjump" r:id="rId10"/>
                        </a:rPr>
                        <a:t>b)</a:t>
                      </a:r>
                      <a:r>
                        <a:rPr lang="es-ES" sz="1800" u="sng">
                          <a:solidFill>
                            <a:schemeClr val="hlink"/>
                          </a:solidFill>
                          <a:hlinkClick action="ppaction://hlinksldjump" r:id="rId11"/>
                        </a:rPr>
                        <a:t> </a:t>
                      </a:r>
                      <a:r>
                        <a:rPr lang="es-ES" sz="1800" u="sng">
                          <a:solidFill>
                            <a:schemeClr val="hlink"/>
                          </a:solidFill>
                          <a:hlinkClick action="ppaction://hlinksldjump" r:id="rId12"/>
                        </a:rPr>
                        <a:t>Establecimiento de gasolina</a:t>
                      </a:r>
                      <a:endParaRPr sz="18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2"/>
          <p:cNvSpPr txBox="1"/>
          <p:nvPr>
            <p:ph type="title"/>
          </p:nvPr>
        </p:nvSpPr>
        <p:spPr>
          <a:xfrm>
            <a:off x="345034" y="477672"/>
            <a:ext cx="11556525" cy="17742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Rounded"/>
              <a:buNone/>
            </a:pPr>
            <a:r>
              <a:rPr b="1" lang="es-ES" sz="44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¿Qué representan las siguientes simbologías? </a:t>
            </a:r>
            <a:endParaRPr b="1" sz="44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68" name="Google Shape;168;p12"/>
          <p:cNvSpPr/>
          <p:nvPr/>
        </p:nvSpPr>
        <p:spPr>
          <a:xfrm>
            <a:off x="705401" y="2823141"/>
            <a:ext cx="1271438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5400" u="none" cap="none" strike="noStrike">
                <a:solidFill>
                  <a:srgbClr val="7088DE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Av.</a:t>
            </a:r>
            <a:endParaRPr b="1" i="0" sz="5400" u="none" cap="none" strike="noStrike">
              <a:solidFill>
                <a:srgbClr val="7088DE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69" name="Google Shape;169;p12"/>
          <p:cNvSpPr txBox="1"/>
          <p:nvPr/>
        </p:nvSpPr>
        <p:spPr>
          <a:xfrm>
            <a:off x="512207" y="3708840"/>
            <a:ext cx="165782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24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action="ppaction://hlinksldjump" r:id="rId3"/>
              </a:rPr>
              <a:t>Respuesta</a:t>
            </a:r>
            <a:endParaRPr b="0" i="0" sz="2400" u="sng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12"/>
          <p:cNvSpPr/>
          <p:nvPr/>
        </p:nvSpPr>
        <p:spPr>
          <a:xfrm>
            <a:off x="2923944" y="2785510"/>
            <a:ext cx="197522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5400" u="none" cap="none" strike="noStrike">
                <a:solidFill>
                  <a:srgbClr val="51515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Fracc.</a:t>
            </a:r>
            <a:endParaRPr b="1" i="0" sz="5400" u="none" cap="none" strike="noStrike">
              <a:solidFill>
                <a:srgbClr val="51515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71" name="Google Shape;171;p12"/>
          <p:cNvSpPr txBox="1"/>
          <p:nvPr/>
        </p:nvSpPr>
        <p:spPr>
          <a:xfrm>
            <a:off x="3082641" y="3710736"/>
            <a:ext cx="165782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24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action="ppaction://hlinksldjump" r:id="rId4"/>
              </a:rPr>
              <a:t>Respuesta</a:t>
            </a:r>
            <a:endParaRPr b="0" i="0" sz="2400" u="sng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12"/>
          <p:cNvSpPr/>
          <p:nvPr/>
        </p:nvSpPr>
        <p:spPr>
          <a:xfrm>
            <a:off x="5621625" y="2780937"/>
            <a:ext cx="1680268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5400" u="none" cap="none" strike="noStrike">
                <a:solidFill>
                  <a:srgbClr val="343E4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Blvd</a:t>
            </a:r>
            <a:endParaRPr b="1" i="0" sz="5400" u="none" cap="none" strike="noStrike">
              <a:solidFill>
                <a:srgbClr val="343E42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73" name="Google Shape;173;p12"/>
          <p:cNvSpPr txBox="1"/>
          <p:nvPr/>
        </p:nvSpPr>
        <p:spPr>
          <a:xfrm>
            <a:off x="5621625" y="3732403"/>
            <a:ext cx="165782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24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action="ppaction://hlinksldjump" r:id="rId5"/>
              </a:rPr>
              <a:t>Respuesta</a:t>
            </a:r>
            <a:endParaRPr b="0" i="0" sz="2400" u="sng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12"/>
          <p:cNvSpPr/>
          <p:nvPr/>
        </p:nvSpPr>
        <p:spPr>
          <a:xfrm>
            <a:off x="7981344" y="2780937"/>
            <a:ext cx="160813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5400" u="none" cap="none" strike="noStrike">
                <a:solidFill>
                  <a:srgbClr val="C2CCF3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Calz</a:t>
            </a:r>
            <a:endParaRPr b="1" i="0" sz="5400" u="none" cap="none" strike="noStrike">
              <a:solidFill>
                <a:srgbClr val="C2CCF3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75" name="Google Shape;175;p12"/>
          <p:cNvSpPr txBox="1"/>
          <p:nvPr/>
        </p:nvSpPr>
        <p:spPr>
          <a:xfrm>
            <a:off x="7987923" y="3732403"/>
            <a:ext cx="165782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24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action="ppaction://hlinksldjump" r:id="rId6"/>
              </a:rPr>
              <a:t>Respuesta</a:t>
            </a:r>
            <a:endParaRPr b="0" i="0" sz="2400" u="sng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12"/>
          <p:cNvSpPr/>
          <p:nvPr/>
        </p:nvSpPr>
        <p:spPr>
          <a:xfrm>
            <a:off x="10359175" y="2780937"/>
            <a:ext cx="137730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5400" u="none" cap="none" strike="noStrike">
                <a:solidFill>
                  <a:srgbClr val="F0B579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Cjn</a:t>
            </a:r>
            <a:endParaRPr b="1" i="0" sz="5400" u="none" cap="none" strike="noStrike">
              <a:solidFill>
                <a:srgbClr val="F0B579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77" name="Google Shape;177;p12"/>
          <p:cNvSpPr txBox="1"/>
          <p:nvPr/>
        </p:nvSpPr>
        <p:spPr>
          <a:xfrm>
            <a:off x="10078650" y="3746021"/>
            <a:ext cx="165782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24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action="ppaction://hlinksldjump" r:id="rId7"/>
              </a:rPr>
              <a:t>Respuesta</a:t>
            </a:r>
            <a:endParaRPr b="0" i="0" sz="2400" u="sng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3"/>
          <p:cNvSpPr txBox="1"/>
          <p:nvPr>
            <p:ph type="title"/>
          </p:nvPr>
        </p:nvSpPr>
        <p:spPr>
          <a:xfrm>
            <a:off x="568659" y="1146412"/>
            <a:ext cx="10972800" cy="2801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0"/>
              <a:buFont typeface="Architects Daughter"/>
              <a:buNone/>
            </a:pPr>
            <a:r>
              <a:rPr b="1" lang="es-ES" sz="10000">
                <a:latin typeface="Architects Daughter"/>
                <a:ea typeface="Architects Daughter"/>
                <a:cs typeface="Architects Daughter"/>
                <a:sym typeface="Architects Daughter"/>
              </a:rPr>
              <a:t>Fin de la presentación</a:t>
            </a:r>
            <a:endParaRPr b="1" sz="100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83" name="Google Shape;183;p13"/>
          <p:cNvSpPr/>
          <p:nvPr/>
        </p:nvSpPr>
        <p:spPr>
          <a:xfrm>
            <a:off x="1719618" y="5145206"/>
            <a:ext cx="8379725" cy="491319"/>
          </a:xfrm>
          <a:prstGeom prst="arc">
            <a:avLst>
              <a:gd fmla="val 10810983" name="adj1"/>
              <a:gd fmla="val 0" name="adj2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4"/>
          <p:cNvSpPr txBox="1"/>
          <p:nvPr>
            <p:ph type="title"/>
          </p:nvPr>
        </p:nvSpPr>
        <p:spPr>
          <a:xfrm>
            <a:off x="577875" y="955344"/>
            <a:ext cx="10968133" cy="337099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mic Sans MS"/>
              <a:buNone/>
            </a:pPr>
            <a:r>
              <a:rPr lang="es-ES" sz="3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Es una representación gráfica de un espacio, es un dibujo más elaborado, con dimensiones exactas y utilizando imágenes y símbolos representativos usando como referencias los puntos cardinales </a:t>
            </a:r>
            <a:r>
              <a:rPr i="1" lang="es-ES" sz="3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Norte, Sur, Este y Oeste, </a:t>
            </a:r>
            <a:r>
              <a:rPr lang="es-ES" sz="3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 el fin de dar indicaciones con un vocabulario adecuado. </a:t>
            </a:r>
            <a:endParaRPr i="1" sz="3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89" name="Google Shape;189;p14">
            <a:hlinkClick action="ppaction://hlinksldjump"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71547" y="4831972"/>
            <a:ext cx="1707345" cy="1707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5"/>
          <p:cNvSpPr txBox="1"/>
          <p:nvPr>
            <p:ph type="title"/>
          </p:nvPr>
        </p:nvSpPr>
        <p:spPr>
          <a:xfrm>
            <a:off x="632463" y="1087419"/>
            <a:ext cx="10053734" cy="28977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mic Sans MS"/>
              <a:buNone/>
            </a:pPr>
            <a:r>
              <a:rPr lang="es-ES" sz="3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Para representar en una menor escala alguna dirección, se emplea cuando se desea realizar la representación de una ubicación de forma rápida en una superficie plana y a un tamaño menor al de la realidad.</a:t>
            </a:r>
            <a:endParaRPr sz="3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95" name="Google Shape;195;p15">
            <a:hlinkClick action="ppaction://hlinksldjump"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71547" y="4831972"/>
            <a:ext cx="1707345" cy="1707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94076" y="2838735"/>
            <a:ext cx="3436109" cy="3635883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6"/>
          <p:cNvSpPr txBox="1"/>
          <p:nvPr>
            <p:ph type="title"/>
          </p:nvPr>
        </p:nvSpPr>
        <p:spPr>
          <a:xfrm>
            <a:off x="514067" y="1238535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65909"/>
              </a:lnSpc>
              <a:spcBef>
                <a:spcPts val="0"/>
              </a:spcBef>
              <a:spcAft>
                <a:spcPts val="0"/>
              </a:spcAft>
              <a:buClr>
                <a:srgbClr val="E1F2C6"/>
              </a:buClr>
              <a:buSzPts val="8800"/>
              <a:buFont typeface="Comic Sans MS"/>
              <a:buNone/>
            </a:pPr>
            <a:r>
              <a:rPr b="1" lang="es-ES" sz="8800">
                <a:solidFill>
                  <a:srgbClr val="E1F2C6"/>
                </a:solidFill>
                <a:latin typeface="Comic Sans MS"/>
                <a:ea typeface="Comic Sans MS"/>
                <a:cs typeface="Comic Sans MS"/>
                <a:sym typeface="Comic Sans MS"/>
              </a:rPr>
              <a:t>CORRECTO</a:t>
            </a:r>
            <a:endParaRPr b="1" sz="8800">
              <a:solidFill>
                <a:srgbClr val="E1F2C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02" name="Google Shape;202;p16">
            <a:hlinkClick action="ppaction://hlinksldjump"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86765" y="4801540"/>
            <a:ext cx="1727670" cy="1727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94076" y="2838735"/>
            <a:ext cx="3436109" cy="363588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7"/>
          <p:cNvSpPr txBox="1"/>
          <p:nvPr>
            <p:ph type="title"/>
          </p:nvPr>
        </p:nvSpPr>
        <p:spPr>
          <a:xfrm>
            <a:off x="514067" y="1238535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65909"/>
              </a:lnSpc>
              <a:spcBef>
                <a:spcPts val="0"/>
              </a:spcBef>
              <a:spcAft>
                <a:spcPts val="0"/>
              </a:spcAft>
              <a:buClr>
                <a:srgbClr val="E1F2C6"/>
              </a:buClr>
              <a:buSzPts val="8800"/>
              <a:buFont typeface="Comic Sans MS"/>
              <a:buNone/>
            </a:pPr>
            <a:r>
              <a:rPr b="1" lang="es-ES" sz="8800">
                <a:solidFill>
                  <a:srgbClr val="E1F2C6"/>
                </a:solidFill>
                <a:latin typeface="Comic Sans MS"/>
                <a:ea typeface="Comic Sans MS"/>
                <a:cs typeface="Comic Sans MS"/>
                <a:sym typeface="Comic Sans MS"/>
              </a:rPr>
              <a:t>CORRECTO</a:t>
            </a:r>
            <a:endParaRPr b="1" sz="8800">
              <a:solidFill>
                <a:srgbClr val="E1F2C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09" name="Google Shape;209;p17">
            <a:hlinkClick action="ppaction://hlinksldjump"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86765" y="4801540"/>
            <a:ext cx="1727670" cy="1727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94076" y="2838735"/>
            <a:ext cx="3436109" cy="3635883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8"/>
          <p:cNvSpPr txBox="1"/>
          <p:nvPr>
            <p:ph type="title"/>
          </p:nvPr>
        </p:nvSpPr>
        <p:spPr>
          <a:xfrm>
            <a:off x="514067" y="1238535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65909"/>
              </a:lnSpc>
              <a:spcBef>
                <a:spcPts val="0"/>
              </a:spcBef>
              <a:spcAft>
                <a:spcPts val="0"/>
              </a:spcAft>
              <a:buClr>
                <a:srgbClr val="E1F2C6"/>
              </a:buClr>
              <a:buSzPts val="8800"/>
              <a:buFont typeface="Comic Sans MS"/>
              <a:buNone/>
            </a:pPr>
            <a:r>
              <a:rPr b="1" lang="es-ES" sz="8800">
                <a:solidFill>
                  <a:srgbClr val="E1F2C6"/>
                </a:solidFill>
                <a:latin typeface="Comic Sans MS"/>
                <a:ea typeface="Comic Sans MS"/>
                <a:cs typeface="Comic Sans MS"/>
                <a:sym typeface="Comic Sans MS"/>
              </a:rPr>
              <a:t>CORRECTO</a:t>
            </a:r>
            <a:endParaRPr b="1" sz="8800">
              <a:solidFill>
                <a:srgbClr val="E1F2C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16" name="Google Shape;216;p18">
            <a:hlinkClick action="ppaction://hlinksldjump"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86765" y="4801540"/>
            <a:ext cx="1727670" cy="1727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94076" y="2838735"/>
            <a:ext cx="3436109" cy="3635883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9"/>
          <p:cNvSpPr txBox="1"/>
          <p:nvPr>
            <p:ph type="title"/>
          </p:nvPr>
        </p:nvSpPr>
        <p:spPr>
          <a:xfrm>
            <a:off x="514067" y="1238535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65909"/>
              </a:lnSpc>
              <a:spcBef>
                <a:spcPts val="0"/>
              </a:spcBef>
              <a:spcAft>
                <a:spcPts val="0"/>
              </a:spcAft>
              <a:buClr>
                <a:srgbClr val="E1F2C6"/>
              </a:buClr>
              <a:buSzPts val="8800"/>
              <a:buFont typeface="Comic Sans MS"/>
              <a:buNone/>
            </a:pPr>
            <a:r>
              <a:rPr b="1" lang="es-ES" sz="8800">
                <a:solidFill>
                  <a:srgbClr val="E1F2C6"/>
                </a:solidFill>
                <a:latin typeface="Comic Sans MS"/>
                <a:ea typeface="Comic Sans MS"/>
                <a:cs typeface="Comic Sans MS"/>
                <a:sym typeface="Comic Sans MS"/>
              </a:rPr>
              <a:t>CORRECTO</a:t>
            </a:r>
            <a:endParaRPr b="1" sz="8800">
              <a:solidFill>
                <a:srgbClr val="E1F2C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23" name="Google Shape;223;p19">
            <a:hlinkClick action="ppaction://hlinksldjump"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86765" y="4801540"/>
            <a:ext cx="1727670" cy="1727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/>
          <p:nvPr>
            <p:ph type="title"/>
          </p:nvPr>
        </p:nvSpPr>
        <p:spPr>
          <a:xfrm>
            <a:off x="1960729" y="1410634"/>
            <a:ext cx="8215953" cy="27811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 Rounded"/>
              <a:buNone/>
            </a:pPr>
            <a:r>
              <a:rPr b="1" lang="es-ES" sz="60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¿Qué es un croquis?</a:t>
            </a:r>
            <a:endParaRPr b="1" sz="60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graphicFrame>
        <p:nvGraphicFramePr>
          <p:cNvPr id="96" name="Google Shape;96;p2"/>
          <p:cNvGraphicFramePr/>
          <p:nvPr/>
        </p:nvGraphicFramePr>
        <p:xfrm>
          <a:off x="4615467" y="544586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{91F9E045-8018-423C-A3D6-DFCD2B03105E}</a:tableStyleId>
              </a:tblPr>
              <a:tblGrid>
                <a:gridCol w="3545900"/>
              </a:tblGrid>
              <a:tr h="1430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4400" u="sng" cap="none" strike="noStrike">
                          <a:solidFill>
                            <a:srgbClr val="AAD956"/>
                          </a:solidFill>
                          <a:latin typeface="Arial"/>
                          <a:ea typeface="Arial"/>
                          <a:cs typeface="Arial"/>
                          <a:sym typeface="Arial"/>
                          <a:hlinkClick action="ppaction://hlinksldjump" r:id="rId3"/>
                        </a:rPr>
                        <a:t>Respuesta</a:t>
                      </a:r>
                      <a:endParaRPr sz="4400">
                        <a:solidFill>
                          <a:srgbClr val="AAD95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94076" y="2838735"/>
            <a:ext cx="3436109" cy="3635883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0"/>
          <p:cNvSpPr txBox="1"/>
          <p:nvPr>
            <p:ph type="title"/>
          </p:nvPr>
        </p:nvSpPr>
        <p:spPr>
          <a:xfrm>
            <a:off x="514067" y="1238535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65909"/>
              </a:lnSpc>
              <a:spcBef>
                <a:spcPts val="0"/>
              </a:spcBef>
              <a:spcAft>
                <a:spcPts val="0"/>
              </a:spcAft>
              <a:buClr>
                <a:srgbClr val="E1F2C6"/>
              </a:buClr>
              <a:buSzPts val="8800"/>
              <a:buFont typeface="Comic Sans MS"/>
              <a:buNone/>
            </a:pPr>
            <a:r>
              <a:rPr b="1" lang="es-ES" sz="8800">
                <a:solidFill>
                  <a:srgbClr val="E1F2C6"/>
                </a:solidFill>
                <a:latin typeface="Comic Sans MS"/>
                <a:ea typeface="Comic Sans MS"/>
                <a:cs typeface="Comic Sans MS"/>
                <a:sym typeface="Comic Sans MS"/>
              </a:rPr>
              <a:t>CORRECTO</a:t>
            </a:r>
            <a:endParaRPr b="1" sz="8800">
              <a:solidFill>
                <a:srgbClr val="E1F2C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30" name="Google Shape;230;p20">
            <a:hlinkClick action="ppaction://hlinksldjump"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86765" y="4801540"/>
            <a:ext cx="1727670" cy="1727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1"/>
          <p:cNvSpPr txBox="1"/>
          <p:nvPr>
            <p:ph type="title"/>
          </p:nvPr>
        </p:nvSpPr>
        <p:spPr>
          <a:xfrm>
            <a:off x="514067" y="1238535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65909"/>
              </a:lnSpc>
              <a:spcBef>
                <a:spcPts val="0"/>
              </a:spcBef>
              <a:spcAft>
                <a:spcPts val="0"/>
              </a:spcAft>
              <a:buClr>
                <a:srgbClr val="FF9C85"/>
              </a:buClr>
              <a:buSzPts val="8800"/>
              <a:buFont typeface="Comic Sans MS"/>
              <a:buNone/>
            </a:pPr>
            <a:r>
              <a:rPr b="1" lang="es-ES" sz="8800">
                <a:solidFill>
                  <a:srgbClr val="FF9C85"/>
                </a:solidFill>
                <a:latin typeface="Comic Sans MS"/>
                <a:ea typeface="Comic Sans MS"/>
                <a:cs typeface="Comic Sans MS"/>
                <a:sym typeface="Comic Sans MS"/>
              </a:rPr>
              <a:t>INCORRECTO</a:t>
            </a:r>
            <a:endParaRPr b="1" sz="8800">
              <a:solidFill>
                <a:srgbClr val="FF9C8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Resultado de imagen de Tache png" id="236" name="Google Shape;23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93379" y="3153771"/>
            <a:ext cx="3382963" cy="270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1">
            <a:hlinkClick action="ppaction://hlinksldjump"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23242" y="4842483"/>
            <a:ext cx="1727670" cy="1727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2"/>
          <p:cNvSpPr txBox="1"/>
          <p:nvPr>
            <p:ph type="title"/>
          </p:nvPr>
        </p:nvSpPr>
        <p:spPr>
          <a:xfrm>
            <a:off x="514067" y="1238535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65909"/>
              </a:lnSpc>
              <a:spcBef>
                <a:spcPts val="0"/>
              </a:spcBef>
              <a:spcAft>
                <a:spcPts val="0"/>
              </a:spcAft>
              <a:buClr>
                <a:srgbClr val="FF9C85"/>
              </a:buClr>
              <a:buSzPts val="8800"/>
              <a:buFont typeface="Comic Sans MS"/>
              <a:buNone/>
            </a:pPr>
            <a:r>
              <a:rPr b="1" lang="es-ES" sz="8800">
                <a:solidFill>
                  <a:srgbClr val="FF9C85"/>
                </a:solidFill>
                <a:latin typeface="Comic Sans MS"/>
                <a:ea typeface="Comic Sans MS"/>
                <a:cs typeface="Comic Sans MS"/>
                <a:sym typeface="Comic Sans MS"/>
              </a:rPr>
              <a:t>INCORRECTO</a:t>
            </a:r>
            <a:endParaRPr b="1" sz="8800">
              <a:solidFill>
                <a:srgbClr val="FF9C8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Resultado de imagen de Tache png" id="243" name="Google Shape;24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93379" y="3153771"/>
            <a:ext cx="3382963" cy="270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2">
            <a:hlinkClick action="ppaction://hlinksldjump"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86765" y="4801540"/>
            <a:ext cx="1727670" cy="1727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3"/>
          <p:cNvSpPr txBox="1"/>
          <p:nvPr>
            <p:ph type="title"/>
          </p:nvPr>
        </p:nvSpPr>
        <p:spPr>
          <a:xfrm>
            <a:off x="514067" y="1238535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65909"/>
              </a:lnSpc>
              <a:spcBef>
                <a:spcPts val="0"/>
              </a:spcBef>
              <a:spcAft>
                <a:spcPts val="0"/>
              </a:spcAft>
              <a:buClr>
                <a:srgbClr val="FF9C85"/>
              </a:buClr>
              <a:buSzPts val="8800"/>
              <a:buFont typeface="Comic Sans MS"/>
              <a:buNone/>
            </a:pPr>
            <a:r>
              <a:rPr b="1" lang="es-ES" sz="8800">
                <a:solidFill>
                  <a:srgbClr val="FF9C85"/>
                </a:solidFill>
                <a:latin typeface="Comic Sans MS"/>
                <a:ea typeface="Comic Sans MS"/>
                <a:cs typeface="Comic Sans MS"/>
                <a:sym typeface="Comic Sans MS"/>
              </a:rPr>
              <a:t>INCORRECTO</a:t>
            </a:r>
            <a:endParaRPr b="1" sz="8800">
              <a:solidFill>
                <a:srgbClr val="FF9C8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Resultado de imagen de Tache png" id="250" name="Google Shape;25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93379" y="3153771"/>
            <a:ext cx="3382963" cy="270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3">
            <a:hlinkClick action="ppaction://hlinksldjump"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86765" y="4746948"/>
            <a:ext cx="1727670" cy="1727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4"/>
          <p:cNvSpPr txBox="1"/>
          <p:nvPr>
            <p:ph type="title"/>
          </p:nvPr>
        </p:nvSpPr>
        <p:spPr>
          <a:xfrm>
            <a:off x="632462" y="1087419"/>
            <a:ext cx="10326269" cy="28977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mic Sans MS"/>
              <a:buNone/>
            </a:pPr>
            <a:r>
              <a:rPr lang="es-ES" sz="3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Ambas opciones son correctas, la única diferencia es que la imagen de la derecha está en ingles. </a:t>
            </a:r>
            <a:br>
              <a:rPr lang="es-ES" sz="3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br>
              <a:rPr lang="es-ES" sz="3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i="1" lang="es-ES" sz="3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(North, South, East, West)</a:t>
            </a:r>
            <a:endParaRPr i="1" sz="3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57" name="Google Shape;257;p24">
            <a:hlinkClick action="ppaction://hlinksldjump"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86765" y="4801540"/>
            <a:ext cx="1727670" cy="1727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202" y="15574"/>
            <a:ext cx="12093525" cy="6868551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5"/>
          <p:cNvSpPr/>
          <p:nvPr/>
        </p:nvSpPr>
        <p:spPr>
          <a:xfrm>
            <a:off x="3143795" y="526983"/>
            <a:ext cx="382239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5400" u="none" cap="none" strike="noStrike">
                <a:solidFill>
                  <a:srgbClr val="7088DE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AVENIDA</a:t>
            </a:r>
            <a:endParaRPr b="1" i="0" sz="5400" u="none" cap="none" strike="noStrike">
              <a:solidFill>
                <a:srgbClr val="7088DE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264" name="Google Shape;264;p25">
            <a:hlinkClick action="ppaction://hlinksldjump"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68902" y="4978961"/>
            <a:ext cx="1727670" cy="1727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27435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6"/>
          <p:cNvSpPr/>
          <p:nvPr/>
        </p:nvSpPr>
        <p:spPr>
          <a:xfrm>
            <a:off x="5965439" y="599986"/>
            <a:ext cx="541847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5400" u="none" cap="none" strike="noStrike">
                <a:solidFill>
                  <a:srgbClr val="51515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Fraccionamiento</a:t>
            </a:r>
            <a:endParaRPr b="1" i="0" sz="5400" u="none" cap="none" strike="noStrike">
              <a:solidFill>
                <a:srgbClr val="51515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271" name="Google Shape;271;p26">
            <a:hlinkClick action="ppaction://hlinksldjump"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68902" y="4978961"/>
            <a:ext cx="1727670" cy="1727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7"/>
          <p:cNvSpPr/>
          <p:nvPr/>
        </p:nvSpPr>
        <p:spPr>
          <a:xfrm>
            <a:off x="1907753" y="562704"/>
            <a:ext cx="343796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5400" u="none" cap="none" strike="noStrike">
                <a:solidFill>
                  <a:srgbClr val="343E4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Boulevard </a:t>
            </a:r>
            <a:endParaRPr b="1" i="0" sz="5400" u="none" cap="none" strike="noStrike">
              <a:solidFill>
                <a:srgbClr val="343E42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278" name="Google Shape;278;p27">
            <a:hlinkClick action="ppaction://hlinksldjump"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68902" y="4978961"/>
            <a:ext cx="1727670" cy="1727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28"/>
          <p:cNvSpPr/>
          <p:nvPr/>
        </p:nvSpPr>
        <p:spPr>
          <a:xfrm>
            <a:off x="4427080" y="314624"/>
            <a:ext cx="272382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5400" u="none" cap="none" strike="noStrike">
                <a:solidFill>
                  <a:srgbClr val="C2CCF3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Calzada</a:t>
            </a:r>
            <a:endParaRPr b="1" i="0" sz="5400" u="none" cap="none" strike="noStrike">
              <a:solidFill>
                <a:srgbClr val="C2CCF3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285" name="Google Shape;285;p28">
            <a:hlinkClick action="ppaction://hlinksldjump"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68902" y="4978961"/>
            <a:ext cx="1727670" cy="1727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9"/>
          <p:cNvSpPr/>
          <p:nvPr/>
        </p:nvSpPr>
        <p:spPr>
          <a:xfrm>
            <a:off x="6096000" y="5777355"/>
            <a:ext cx="287771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5400" u="none" cap="none" strike="noStrike">
                <a:solidFill>
                  <a:srgbClr val="F0B579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Callejón</a:t>
            </a:r>
            <a:endParaRPr b="1" i="0" sz="5400" u="none" cap="none" strike="noStrike">
              <a:solidFill>
                <a:srgbClr val="F0B579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292" name="Google Shape;292;p29">
            <a:hlinkClick action="ppaction://hlinksldjump"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68902" y="4978961"/>
            <a:ext cx="1727670" cy="1727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/>
          <p:nvPr>
            <p:ph type="title"/>
          </p:nvPr>
        </p:nvSpPr>
        <p:spPr>
          <a:xfrm>
            <a:off x="618756" y="685266"/>
            <a:ext cx="10626940" cy="29762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 Rounded"/>
              <a:buNone/>
            </a:pPr>
            <a:r>
              <a:rPr b="1" lang="es-ES" sz="60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¿Para qué sirve?</a:t>
            </a:r>
            <a:endParaRPr/>
          </a:p>
        </p:txBody>
      </p:sp>
      <p:graphicFrame>
        <p:nvGraphicFramePr>
          <p:cNvPr id="102" name="Google Shape;102;p3"/>
          <p:cNvGraphicFramePr/>
          <p:nvPr/>
        </p:nvGraphicFramePr>
        <p:xfrm>
          <a:off x="4710859" y="491714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{91F9E045-8018-423C-A3D6-DFCD2B03105E}</a:tableStyleId>
              </a:tblPr>
              <a:tblGrid>
                <a:gridCol w="3273075"/>
              </a:tblGrid>
              <a:tr h="1430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4400" u="sng">
                          <a:solidFill>
                            <a:srgbClr val="C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  <a:hlinkClick action="ppaction://hlinksldjump" r:id="rId3"/>
                        </a:rPr>
                        <a:t>Respuesta</a:t>
                      </a:r>
                      <a:endParaRPr b="1" sz="4400">
                        <a:solidFill>
                          <a:srgbClr val="C00000"/>
                        </a:solidFill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30"/>
          <p:cNvPicPr preferRelativeResize="0"/>
          <p:nvPr/>
        </p:nvPicPr>
        <p:blipFill rotWithShape="1">
          <a:blip r:embed="rId3">
            <a:alphaModFix/>
          </a:blip>
          <a:srcRect b="7119" l="849" r="14187" t="8619"/>
          <a:stretch/>
        </p:blipFill>
        <p:spPr>
          <a:xfrm>
            <a:off x="101196" y="27296"/>
            <a:ext cx="11949777" cy="6830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0">
            <a:hlinkClick action="ppaction://hlinksldjump" r:id="rId4"/>
          </p:cNvPr>
          <p:cNvPicPr preferRelativeResize="0"/>
          <p:nvPr/>
        </p:nvPicPr>
        <p:blipFill rotWithShape="1">
          <a:blip r:embed="rId5">
            <a:alphaModFix/>
          </a:blip>
          <a:srcRect b="22115" l="0" r="0" t="13399"/>
          <a:stretch/>
        </p:blipFill>
        <p:spPr>
          <a:xfrm>
            <a:off x="10189298" y="5595589"/>
            <a:ext cx="1629664" cy="1050877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0"/>
          <p:cNvSpPr txBox="1"/>
          <p:nvPr/>
        </p:nvSpPr>
        <p:spPr>
          <a:xfrm>
            <a:off x="101196" y="1760562"/>
            <a:ext cx="3448279" cy="20471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alatino Linotype"/>
              <a:buNone/>
            </a:pPr>
            <a:r>
              <a:rPr b="1" i="0" lang="es-ES" sz="4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Croquis Topográfico</a:t>
            </a:r>
            <a:endParaRPr b="1" i="0" sz="4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i.pinimg.com/originals/7c/04/a5/7c04a5f93de4f571e21531999f341bfd.jpg" id="304" name="Google Shape;30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535" y="0"/>
            <a:ext cx="11969087" cy="6844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1">
            <a:hlinkClick action="ppaction://hlinksldjump" r:id="rId4"/>
          </p:cNvPr>
          <p:cNvPicPr preferRelativeResize="0"/>
          <p:nvPr/>
        </p:nvPicPr>
        <p:blipFill rotWithShape="1">
          <a:blip r:embed="rId5">
            <a:alphaModFix/>
          </a:blip>
          <a:srcRect b="22115" l="0" r="0" t="13399"/>
          <a:stretch/>
        </p:blipFill>
        <p:spPr>
          <a:xfrm>
            <a:off x="10189298" y="5595589"/>
            <a:ext cx="1629664" cy="1050877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sp>
        <p:nvSpPr>
          <p:cNvPr id="306" name="Google Shape;306;p31"/>
          <p:cNvSpPr/>
          <p:nvPr/>
        </p:nvSpPr>
        <p:spPr>
          <a:xfrm>
            <a:off x="218364" y="464022"/>
            <a:ext cx="2893326" cy="95534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2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Croquis Didáctico</a:t>
            </a:r>
            <a:endParaRPr b="1" i="0" sz="28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bibliohuron.files.wordpress.com/2012/10/416823_371275586282952_1087744880_n.jpg" id="311" name="Google Shape;31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48" y="0"/>
            <a:ext cx="1216470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2">
            <a:hlinkClick action="ppaction://hlinksldjump" r:id="rId4"/>
          </p:cNvPr>
          <p:cNvPicPr preferRelativeResize="0"/>
          <p:nvPr/>
        </p:nvPicPr>
        <p:blipFill rotWithShape="1">
          <a:blip r:embed="rId5">
            <a:alphaModFix/>
          </a:blip>
          <a:srcRect b="22115" l="0" r="0" t="13399"/>
          <a:stretch/>
        </p:blipFill>
        <p:spPr>
          <a:xfrm>
            <a:off x="10189298" y="5595589"/>
            <a:ext cx="1629664" cy="1050877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2"/>
          <p:cNvSpPr/>
          <p:nvPr/>
        </p:nvSpPr>
        <p:spPr>
          <a:xfrm>
            <a:off x="9144000" y="164909"/>
            <a:ext cx="2833154" cy="95410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28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Croquis Panorámico</a:t>
            </a:r>
            <a:endParaRPr b="0" i="0" sz="28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www.ihgrgs.org.br/mapoteca/cd_mapas_rs/CD/imagens/mapas/cap_6/images/582-326.jpg" id="318" name="Google Shape;318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943" y="0"/>
            <a:ext cx="1207827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3">
            <a:hlinkClick action="ppaction://hlinksldjump" r:id="rId4"/>
          </p:cNvPr>
          <p:cNvPicPr preferRelativeResize="0"/>
          <p:nvPr/>
        </p:nvPicPr>
        <p:blipFill rotWithShape="1">
          <a:blip r:embed="rId5">
            <a:alphaModFix/>
          </a:blip>
          <a:srcRect b="22115" l="0" r="0" t="13399"/>
          <a:stretch/>
        </p:blipFill>
        <p:spPr>
          <a:xfrm>
            <a:off x="10189298" y="5595589"/>
            <a:ext cx="1629664" cy="1050877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3"/>
          <p:cNvSpPr/>
          <p:nvPr/>
        </p:nvSpPr>
        <p:spPr>
          <a:xfrm>
            <a:off x="9144000" y="164909"/>
            <a:ext cx="2833154" cy="95410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28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Croquis Panorámico</a:t>
            </a:r>
            <a:endParaRPr b="0" i="0" sz="28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"/>
          <p:cNvSpPr txBox="1"/>
          <p:nvPr/>
        </p:nvSpPr>
        <p:spPr>
          <a:xfrm>
            <a:off x="618756" y="1517781"/>
            <a:ext cx="10626940" cy="29762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 Rounded"/>
              <a:buNone/>
            </a:pPr>
            <a:r>
              <a:rPr b="1" i="0" lang="es-ES" sz="60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A continuación se presentan algunos ejemplos de croquis.</a:t>
            </a:r>
            <a:endParaRPr b="1" i="0" sz="60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"/>
          <p:cNvSpPr txBox="1"/>
          <p:nvPr/>
        </p:nvSpPr>
        <p:spPr>
          <a:xfrm>
            <a:off x="618756" y="371367"/>
            <a:ext cx="10626940" cy="8159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 Rounded"/>
              <a:buNone/>
            </a:pPr>
            <a:r>
              <a:rPr b="1" i="0" lang="es-ES" sz="54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Croquis Topográfico.</a:t>
            </a:r>
            <a:endParaRPr b="1" i="0" sz="54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graphicFrame>
        <p:nvGraphicFramePr>
          <p:cNvPr id="113" name="Google Shape;113;p5"/>
          <p:cNvGraphicFramePr/>
          <p:nvPr/>
        </p:nvGraphicFramePr>
        <p:xfrm>
          <a:off x="1076657" y="324450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{C9A24F2B-1CDC-4EC6-97C0-CE98EC1D5AA4}</a:tableStyleId>
              </a:tblPr>
              <a:tblGrid>
                <a:gridCol w="1489125"/>
              </a:tblGrid>
              <a:tr h="713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u="sng">
                          <a:solidFill>
                            <a:schemeClr val="hlink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  <a:hlinkClick action="ppaction://hlinksldjump" r:id="rId3"/>
                        </a:rPr>
                        <a:t>Ejemplo</a:t>
                      </a:r>
                      <a:endParaRPr sz="28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14" name="Google Shape;114;p5"/>
          <p:cNvSpPr txBox="1"/>
          <p:nvPr>
            <p:ph idx="1" type="body"/>
          </p:nvPr>
        </p:nvSpPr>
        <p:spPr>
          <a:xfrm>
            <a:off x="618756" y="1791270"/>
            <a:ext cx="10626940" cy="15114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s-ES" sz="2800">
                <a:solidFill>
                  <a:schemeClr val="dk1"/>
                </a:solidFill>
              </a:rPr>
              <a:t>Es una representación gráfica de terrenos, países, regiones, relieves de zonas de extensión reducida para las cuales la Tierra puede ser considerada “plana”.</a:t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"/>
          <p:cNvSpPr txBox="1"/>
          <p:nvPr>
            <p:ph idx="1" type="body"/>
          </p:nvPr>
        </p:nvSpPr>
        <p:spPr>
          <a:xfrm>
            <a:off x="618756" y="1569492"/>
            <a:ext cx="10972800" cy="13238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s-ES" sz="2800">
                <a:solidFill>
                  <a:schemeClr val="dk1"/>
                </a:solidFill>
              </a:rPr>
              <a:t>Se llama así a plantillas prediseñadas e impresas, que representan un gráfico que contiene elementos básicos animados de un tema en cuestión y permite una visualización rápida.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20" name="Google Shape;120;p6"/>
          <p:cNvSpPr txBox="1"/>
          <p:nvPr/>
        </p:nvSpPr>
        <p:spPr>
          <a:xfrm>
            <a:off x="618756" y="371367"/>
            <a:ext cx="10626940" cy="8159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 Rounded"/>
              <a:buNone/>
            </a:pPr>
            <a:r>
              <a:rPr b="1" i="0" lang="es-ES" sz="54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Croquis Didáctico.</a:t>
            </a:r>
            <a:endParaRPr b="1" i="0" sz="54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graphicFrame>
        <p:nvGraphicFramePr>
          <p:cNvPr id="121" name="Google Shape;121;p6"/>
          <p:cNvGraphicFramePr/>
          <p:nvPr/>
        </p:nvGraphicFramePr>
        <p:xfrm>
          <a:off x="1063008" y="299884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{C9A24F2B-1CDC-4EC6-97C0-CE98EC1D5AA4}</a:tableStyleId>
              </a:tblPr>
              <a:tblGrid>
                <a:gridCol w="153007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u="sng">
                          <a:solidFill>
                            <a:schemeClr val="hlink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  <a:hlinkClick action="ppaction://hlinksldjump" r:id="rId3"/>
                        </a:rPr>
                        <a:t>Ejemplo</a:t>
                      </a:r>
                      <a:endParaRPr b="0" sz="28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"/>
          <p:cNvSpPr txBox="1"/>
          <p:nvPr>
            <p:ph idx="1" type="body"/>
          </p:nvPr>
        </p:nvSpPr>
        <p:spPr>
          <a:xfrm>
            <a:off x="609601" y="1600202"/>
            <a:ext cx="10972800" cy="21529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s-ES" sz="2800">
                <a:solidFill>
                  <a:schemeClr val="dk1"/>
                </a:solidFill>
              </a:rPr>
              <a:t>Representa gráficamente el punto de vista de quien lo hace, tal como si fuese una fotografía. Siempre hace hincapié en la sencillez y en conseguir que el observador mantenga la misma impresión del terreno que tiene el que realizó el croquis.</a:t>
            </a:r>
            <a:endParaRPr/>
          </a:p>
        </p:txBody>
      </p:sp>
      <p:sp>
        <p:nvSpPr>
          <p:cNvPr id="127" name="Google Shape;127;p7"/>
          <p:cNvSpPr txBox="1"/>
          <p:nvPr/>
        </p:nvSpPr>
        <p:spPr>
          <a:xfrm>
            <a:off x="618756" y="371367"/>
            <a:ext cx="10626940" cy="8159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 Rounded"/>
              <a:buNone/>
            </a:pPr>
            <a:r>
              <a:rPr b="1" i="0" lang="es-ES" sz="54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Croquis Panorámico.</a:t>
            </a:r>
            <a:endParaRPr b="1" i="0" sz="54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graphicFrame>
        <p:nvGraphicFramePr>
          <p:cNvPr id="128" name="Google Shape;128;p7"/>
          <p:cNvGraphicFramePr/>
          <p:nvPr/>
        </p:nvGraphicFramePr>
        <p:xfrm>
          <a:off x="1035713" y="3572049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{C9A24F2B-1CDC-4EC6-97C0-CE98EC1D5AA4}</a:tableStyleId>
              </a:tblPr>
              <a:tblGrid>
                <a:gridCol w="189855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u="sng">
                          <a:solidFill>
                            <a:schemeClr val="hlink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  <a:hlinkClick action="ppaction://hlinksldjump" r:id="rId3"/>
                        </a:rPr>
                        <a:t>Ejemplo 1</a:t>
                      </a:r>
                      <a:endParaRPr sz="28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129" name="Google Shape;129;p7"/>
          <p:cNvGraphicFramePr/>
          <p:nvPr/>
        </p:nvGraphicFramePr>
        <p:xfrm>
          <a:off x="1022064" y="417255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{C9A24F2B-1CDC-4EC6-97C0-CE98EC1D5AA4}</a:tableStyleId>
              </a:tblPr>
              <a:tblGrid>
                <a:gridCol w="192585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u="sng">
                          <a:solidFill>
                            <a:schemeClr val="hlink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  <a:hlinkClick action="ppaction://hlinksldjump" r:id="rId4"/>
                        </a:rPr>
                        <a:t>Ejemplo 2</a:t>
                      </a:r>
                      <a:endParaRPr b="0" sz="28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8"/>
          <p:cNvSpPr txBox="1"/>
          <p:nvPr/>
        </p:nvSpPr>
        <p:spPr>
          <a:xfrm>
            <a:off x="782539" y="409433"/>
            <a:ext cx="10626940" cy="60186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Rounded"/>
              <a:buNone/>
            </a:pPr>
            <a:r>
              <a:rPr b="1" lang="es-ES" sz="40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En conjunto </a:t>
            </a:r>
            <a:r>
              <a:rPr b="1" i="0" lang="es-ES" sz="40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seleccionen los incisos que corresponden a las simbologías de los señalamientos que se presentan.</a:t>
            </a:r>
            <a:endParaRPr b="1" i="0" sz="40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"/>
          <p:cNvSpPr txBox="1"/>
          <p:nvPr>
            <p:ph type="title"/>
          </p:nvPr>
        </p:nvSpPr>
        <p:spPr>
          <a:xfrm>
            <a:off x="345034" y="477672"/>
            <a:ext cx="11556525" cy="17742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Rounded"/>
              <a:buNone/>
            </a:pPr>
            <a:r>
              <a:rPr b="1" lang="es-ES" sz="44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¿Qué representan las siguientes simbologías? </a:t>
            </a:r>
            <a:endParaRPr b="1" sz="44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40" name="Google Shape;14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3385" y="2191248"/>
            <a:ext cx="3243047" cy="30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84225" y="2191248"/>
            <a:ext cx="3021274" cy="302127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2" name="Google Shape;142;p9"/>
          <p:cNvGraphicFramePr/>
          <p:nvPr/>
        </p:nvGraphicFramePr>
        <p:xfrm>
          <a:off x="8262468" y="537607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{2A95D19A-DE8D-412D-99D5-2F74259AED53}</a:tableStyleId>
              </a:tblPr>
              <a:tblGrid>
                <a:gridCol w="1549025"/>
                <a:gridCol w="136457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sng">
                          <a:solidFill>
                            <a:schemeClr val="hlink"/>
                          </a:solidFill>
                          <a:hlinkClick action="ppaction://hlinksldjump" r:id="rId5"/>
                        </a:rPr>
                        <a:t>a) Hospital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sng">
                          <a:solidFill>
                            <a:schemeClr val="hlink"/>
                          </a:solidFill>
                          <a:hlinkClick action="ppaction://hlinksldjump" r:id="rId6"/>
                        </a:rPr>
                        <a:t>b)</a:t>
                      </a:r>
                      <a:r>
                        <a:rPr lang="es-ES" sz="1800" u="sng">
                          <a:solidFill>
                            <a:schemeClr val="hlink"/>
                          </a:solidFill>
                          <a:hlinkClick action="ppaction://hlinksldjump" r:id="rId7"/>
                        </a:rPr>
                        <a:t> Seguro</a:t>
                      </a:r>
                      <a:endParaRPr sz="18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graphicFrame>
        <p:nvGraphicFramePr>
          <p:cNvPr id="143" name="Google Shape;143;p9"/>
          <p:cNvGraphicFramePr/>
          <p:nvPr/>
        </p:nvGraphicFramePr>
        <p:xfrm>
          <a:off x="1538115" y="541927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{2A95D19A-DE8D-412D-99D5-2F74259AED53}</a:tableStyleId>
              </a:tblPr>
              <a:tblGrid>
                <a:gridCol w="1838125"/>
                <a:gridCol w="192727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sng">
                          <a:solidFill>
                            <a:srgbClr val="FFC000"/>
                          </a:solidFill>
                          <a:hlinkClick action="ppaction://hlinksldjump" r:id="rId8"/>
                        </a:rPr>
                        <a:t>a) Restaurante</a:t>
                      </a:r>
                      <a:endParaRPr sz="1800">
                        <a:solidFill>
                          <a:srgbClr val="FFC000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sng">
                          <a:solidFill>
                            <a:srgbClr val="FFC000"/>
                          </a:solidFill>
                          <a:hlinkClick action="ppaction://hlinksldjump" r:id="rId9"/>
                        </a:rPr>
                        <a:t>b)</a:t>
                      </a:r>
                      <a:r>
                        <a:rPr lang="es-ES" sz="1800" u="sng">
                          <a:solidFill>
                            <a:srgbClr val="FFC000"/>
                          </a:solidFill>
                          <a:hlinkClick action="ppaction://hlinksldjump" r:id="rId10"/>
                        </a:rPr>
                        <a:t> Cenaduría </a:t>
                      </a:r>
                      <a:endParaRPr sz="1800">
                        <a:solidFill>
                          <a:srgbClr val="FFC000"/>
                        </a:solidFill>
                      </a:endParaRPr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Ejecutivo">
  <a:themeElements>
    <a:clrScheme name="Ejecutivo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2015-10-27T18:44:21Z</dcterms:created>
  <dc:creator>Tecnologia</dc:creator>
</cp:coreProperties>
</file>