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9" r:id="rId5"/>
    <p:sldId id="260" r:id="rId6"/>
    <p:sldId id="261" r:id="rId7"/>
    <p:sldId id="267" r:id="rId8"/>
    <p:sldId id="257" r:id="rId9"/>
    <p:sldId id="266" r:id="rId10"/>
    <p:sldId id="26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9" d="100"/>
          <a:sy n="69" d="100"/>
        </p:scale>
        <p:origin x="-133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54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07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05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5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39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63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89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61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65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99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96B5F-5A77-4A39-B1BB-EA08289512F5}" type="datetimeFigureOut">
              <a:rPr lang="es-ES" smtClean="0"/>
              <a:t>05/05/2020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E773-E898-49DD-B97D-DB887BC2C8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2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2160240"/>
          </a:xfrm>
        </p:spPr>
        <p:txBody>
          <a:bodyPr>
            <a:noAutofit/>
          </a:bodyPr>
          <a:lstStyle/>
          <a:p>
            <a:r>
              <a:rPr lang="es-ES" sz="8000" b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Proyecto Colaborativo</a:t>
            </a:r>
            <a:endParaRPr lang="es-ES" sz="8000" b="1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752600"/>
          </a:xfrm>
        </p:spPr>
        <p:txBody>
          <a:bodyPr/>
          <a:lstStyle/>
          <a:p>
            <a:r>
              <a:rPr lang="es-ES" dirty="0">
                <a:ln>
                  <a:solidFill>
                    <a:srgbClr val="0070C0"/>
                  </a:solidFill>
                </a:ln>
              </a:rPr>
              <a:t>¿Qué son los </a:t>
            </a:r>
            <a:r>
              <a:rPr lang="es-ES" dirty="0" smtClean="0">
                <a:ln>
                  <a:solidFill>
                    <a:srgbClr val="0070C0"/>
                  </a:solidFill>
                </a:ln>
              </a:rPr>
              <a:t>refrán y sus componentes </a:t>
            </a:r>
            <a:endParaRPr lang="es-ES" dirty="0">
              <a:ln>
                <a:solidFill>
                  <a:srgbClr val="0070C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387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4848" y="980728"/>
            <a:ext cx="8229600" cy="453650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s-ES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FIN DE LA PRESENTACI</a:t>
            </a:r>
            <a:r>
              <a:rPr lang="en-US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Ó</a:t>
            </a:r>
            <a:r>
              <a:rPr lang="es-ES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N </a:t>
            </a:r>
            <a:endParaRPr lang="es-E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06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¿Qué son los refranes?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El refrán es una frase u oración que contiene algún consejo sobre la vida cotidiana o una moraleja. La mayoría de los refranes contiene un mensaje implícito y otro explicito. </a:t>
            </a:r>
            <a:r>
              <a:rPr lang="es-ES" dirty="0"/>
              <a:t>Todos los refranes poseen un contenido, que puede indicar una </a:t>
            </a:r>
            <a:r>
              <a:rPr lang="es-ES" dirty="0" smtClean="0"/>
              <a:t>enseñanza o un </a:t>
            </a:r>
            <a:r>
              <a:rPr lang="es-ES" dirty="0"/>
              <a:t>componente simbólico o metafórico.</a:t>
            </a:r>
          </a:p>
        </p:txBody>
      </p:sp>
    </p:spTree>
    <p:extLst>
      <p:ext uri="{BB962C8B-B14F-4D97-AF65-F5344CB8AC3E}">
        <p14:creationId xmlns:p14="http://schemas.microsoft.com/office/powerpoint/2010/main" val="11604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Componentes de un refrán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Están compuestos </a:t>
            </a:r>
            <a:r>
              <a:rPr lang="es-ES" dirty="0" smtClean="0"/>
              <a:t>por frases autónomas breves que expresan ideas con un </a:t>
            </a:r>
            <a:r>
              <a:rPr lang="es-ES" dirty="0"/>
              <a:t>significado </a:t>
            </a:r>
            <a:r>
              <a:rPr lang="es-ES" dirty="0" smtClean="0"/>
              <a:t>único. </a:t>
            </a:r>
          </a:p>
          <a:p>
            <a:pPr algn="just"/>
            <a:r>
              <a:rPr lang="es-ES" dirty="0" smtClean="0"/>
              <a:t>Contienen un lenguaje sencillo con una rima que facilita su aprendizaje y difusión. </a:t>
            </a:r>
          </a:p>
          <a:p>
            <a:pPr algn="just"/>
            <a:r>
              <a:rPr lang="es-ES" dirty="0"/>
              <a:t>Resumen hechos que pueden extenderse con más detalle. </a:t>
            </a:r>
            <a:endParaRPr lang="es-ES" dirty="0" smtClean="0"/>
          </a:p>
          <a:p>
            <a:pPr algn="just"/>
            <a:r>
              <a:rPr lang="es-ES" dirty="0" smtClean="0"/>
              <a:t>Su </a:t>
            </a:r>
            <a:r>
              <a:rPr lang="es-ES" dirty="0"/>
              <a:t>contenido suele incluir ironía y </a:t>
            </a:r>
            <a:r>
              <a:rPr lang="es-ES" dirty="0" smtClean="0"/>
              <a:t>humor.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365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7" y="341784"/>
            <a:ext cx="8229600" cy="1070992"/>
          </a:xfrm>
        </p:spPr>
        <p:txBody>
          <a:bodyPr>
            <a:normAutofit/>
          </a:bodyPr>
          <a:lstStyle/>
          <a:p>
            <a:r>
              <a:rPr lang="en-US" b="1" dirty="0" smtClean="0"/>
              <a:t>Recursos </a:t>
            </a:r>
            <a:r>
              <a:rPr lang="en-US" b="1" dirty="0" err="1" smtClean="0"/>
              <a:t>literarios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7" y="1412776"/>
            <a:ext cx="8229600" cy="5174037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 smtClean="0"/>
              <a:t>Metáfora: </a:t>
            </a:r>
            <a:r>
              <a:rPr lang="es-ES" sz="2400" dirty="0" smtClean="0"/>
              <a:t>consiste en establecer una comparación entre similitudes y rasgos compartidos. Transfiere </a:t>
            </a:r>
            <a:r>
              <a:rPr lang="es-ES" sz="2400" dirty="0"/>
              <a:t>las cualidades de un objeto a </a:t>
            </a:r>
            <a:r>
              <a:rPr lang="es-ES" sz="2400" dirty="0" smtClean="0"/>
              <a:t>otro. </a:t>
            </a:r>
          </a:p>
          <a:p>
            <a:pPr algn="just"/>
            <a:r>
              <a:rPr lang="es-ES" sz="2400" b="1" dirty="0" smtClean="0"/>
              <a:t>Analogía: </a:t>
            </a:r>
            <a:r>
              <a:rPr lang="es-ES" sz="2400" dirty="0" smtClean="0"/>
              <a:t>compara </a:t>
            </a:r>
            <a:r>
              <a:rPr lang="es-ES" sz="2400" dirty="0"/>
              <a:t>una situación con </a:t>
            </a:r>
            <a:r>
              <a:rPr lang="es-ES" sz="2400" dirty="0" smtClean="0"/>
              <a:t>otra </a:t>
            </a:r>
            <a:r>
              <a:rPr lang="es-ES" sz="2400" dirty="0"/>
              <a:t>ayuda a establecer una relación de similitud entre dos conceptos o ideas de manera simple y </a:t>
            </a:r>
            <a:r>
              <a:rPr lang="es-ES" sz="2400" dirty="0" smtClean="0"/>
              <a:t>concisa.</a:t>
            </a:r>
          </a:p>
          <a:p>
            <a:pPr algn="just"/>
            <a:r>
              <a:rPr lang="en-US" sz="2400" b="1" dirty="0" smtClean="0"/>
              <a:t>Rima: </a:t>
            </a:r>
            <a:r>
              <a:rPr lang="es-ES" sz="2400" dirty="0" smtClean="0"/>
              <a:t>consiste en la repetición de sonidos similares en las </a:t>
            </a:r>
            <a:r>
              <a:rPr lang="es-ES" sz="2400" dirty="0"/>
              <a:t>palabras situadas al final de las líneas de </a:t>
            </a:r>
            <a:r>
              <a:rPr lang="es-ES" sz="2400" dirty="0" smtClean="0"/>
              <a:t>una oración, es </a:t>
            </a:r>
            <a:r>
              <a:rPr lang="es-ES" sz="2400" dirty="0"/>
              <a:t>decir</a:t>
            </a:r>
            <a:r>
              <a:rPr lang="es-ES" sz="2400" dirty="0" smtClean="0"/>
              <a:t>, </a:t>
            </a:r>
            <a:r>
              <a:rPr lang="es-ES" sz="2400" dirty="0"/>
              <a:t>al orden en que determinadas palabras riman. </a:t>
            </a:r>
            <a:endParaRPr lang="es-ES" sz="2400" dirty="0" smtClean="0"/>
          </a:p>
          <a:p>
            <a:pPr algn="just"/>
            <a:r>
              <a:rPr lang="en-US" sz="2400" b="1" dirty="0" smtClean="0"/>
              <a:t>El </a:t>
            </a:r>
            <a:r>
              <a:rPr lang="en-US" sz="2400" b="1" dirty="0" err="1" smtClean="0"/>
              <a:t>juego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palabras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consiste</a:t>
            </a:r>
            <a:r>
              <a:rPr lang="en-US" sz="2400" dirty="0" smtClean="0"/>
              <a:t> en </a:t>
            </a:r>
            <a:r>
              <a:rPr lang="es-ES" sz="2400" dirty="0" smtClean="0"/>
              <a:t>utilizar </a:t>
            </a:r>
            <a:r>
              <a:rPr lang="es-ES" sz="2400" dirty="0"/>
              <a:t>una palabra de forma tal que sugiera dos o más significados.</a:t>
            </a:r>
          </a:p>
        </p:txBody>
      </p:sp>
    </p:spTree>
    <p:extLst>
      <p:ext uri="{BB962C8B-B14F-4D97-AF65-F5344CB8AC3E}">
        <p14:creationId xmlns:p14="http://schemas.microsoft.com/office/powerpoint/2010/main" val="2012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0465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ES" sz="2400" b="1" dirty="0" smtClean="0"/>
              <a:t>Mensaje </a:t>
            </a:r>
            <a:r>
              <a:rPr lang="es-ES" sz="2400" b="1" dirty="0"/>
              <a:t>explícito: </a:t>
            </a:r>
            <a:r>
              <a:rPr lang="es-ES" sz="2400" dirty="0" smtClean="0"/>
              <a:t>es </a:t>
            </a:r>
            <a:r>
              <a:rPr lang="es-ES" sz="2400" dirty="0"/>
              <a:t>un mensaje directo que no necesita demasiada </a:t>
            </a:r>
            <a:r>
              <a:rPr lang="es-ES" sz="2400" dirty="0" smtClean="0"/>
              <a:t>explicación, no esconde nada entre líneas, esta totalmente claro.</a:t>
            </a:r>
          </a:p>
          <a:p>
            <a:pPr algn="just">
              <a:lnSpc>
                <a:spcPct val="110000"/>
              </a:lnSpc>
            </a:pPr>
            <a:r>
              <a:rPr lang="es-ES" sz="2400" b="1" dirty="0"/>
              <a:t>Mensaje Implícito:</a:t>
            </a:r>
            <a:r>
              <a:rPr lang="es-ES" sz="2400" dirty="0"/>
              <a:t> </a:t>
            </a:r>
            <a:r>
              <a:rPr lang="es-ES" sz="2400" dirty="0" smtClean="0"/>
              <a:t>es </a:t>
            </a:r>
            <a:r>
              <a:rPr lang="es-ES" sz="2400" dirty="0"/>
              <a:t>un mensaje que ya sea a </a:t>
            </a:r>
            <a:r>
              <a:rPr lang="es-ES" sz="2400" dirty="0" smtClean="0"/>
              <a:t>propósito, </a:t>
            </a:r>
            <a:r>
              <a:rPr lang="es-ES" sz="2400" dirty="0"/>
              <a:t>por casualidad o por estar mal expresado, esconde otro </a:t>
            </a:r>
            <a:r>
              <a:rPr lang="es-ES" sz="2400" dirty="0" smtClean="0"/>
              <a:t>significado u </a:t>
            </a:r>
            <a:r>
              <a:rPr lang="es-ES" sz="2400" dirty="0"/>
              <a:t>otra </a:t>
            </a:r>
            <a:r>
              <a:rPr lang="es-ES" sz="2400" dirty="0" smtClean="0"/>
              <a:t>explicación.</a:t>
            </a:r>
          </a:p>
          <a:p>
            <a:pPr algn="just">
              <a:lnSpc>
                <a:spcPct val="110000"/>
              </a:lnSpc>
            </a:pPr>
            <a:r>
              <a:rPr lang="es-ES" sz="2400" b="1" dirty="0" smtClean="0"/>
              <a:t>Escenario: </a:t>
            </a:r>
            <a:r>
              <a:rPr lang="es-ES" sz="2400" dirty="0"/>
              <a:t>t</a:t>
            </a:r>
            <a:r>
              <a:rPr lang="es-ES" sz="2400" dirty="0" smtClean="0"/>
              <a:t>odo </a:t>
            </a:r>
            <a:r>
              <a:rPr lang="es-ES" sz="2400" dirty="0"/>
              <a:t>relato ocurre en un sitio, ya sea real o imaginario, y los eventos pueden tener mayor o menor nivel de interacción con el escenario en donde </a:t>
            </a:r>
            <a:r>
              <a:rPr lang="es-ES" sz="2400" dirty="0" smtClean="0"/>
              <a:t>ocurren </a:t>
            </a:r>
          </a:p>
          <a:p>
            <a:pPr algn="just">
              <a:lnSpc>
                <a:spcPct val="110000"/>
              </a:lnSpc>
            </a:pPr>
            <a:r>
              <a:rPr lang="es-ES" sz="2400" b="1" dirty="0" smtClean="0"/>
              <a:t>Personajes: </a:t>
            </a:r>
            <a:r>
              <a:rPr lang="es-ES" sz="2400" dirty="0" smtClean="0"/>
              <a:t>aquellos </a:t>
            </a:r>
            <a:r>
              <a:rPr lang="es-ES" sz="2400" dirty="0"/>
              <a:t>actores involucrados directa o indirectamente en el relato contado, ocupando distintos roles en él: </a:t>
            </a:r>
            <a:r>
              <a:rPr lang="es-ES" sz="2400" dirty="0" smtClean="0"/>
              <a:t>protagonista, antagonista</a:t>
            </a:r>
            <a:r>
              <a:rPr lang="es-ES" sz="2400" dirty="0"/>
              <a:t> </a:t>
            </a:r>
            <a:r>
              <a:rPr lang="es-ES" sz="2400" dirty="0" smtClean="0"/>
              <a:t>o acompañante.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/>
              <a:t/>
            </a:r>
            <a:br>
              <a:rPr lang="es-ES" sz="2400" dirty="0"/>
            </a:b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893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1" y="1124744"/>
            <a:ext cx="8229600" cy="5001421"/>
          </a:xfrm>
        </p:spPr>
        <p:txBody>
          <a:bodyPr>
            <a:normAutofit/>
          </a:bodyPr>
          <a:lstStyle/>
          <a:p>
            <a:r>
              <a:rPr lang="es-ES" sz="2400" b="1" dirty="0"/>
              <a:t>A</a:t>
            </a:r>
            <a:r>
              <a:rPr lang="es-ES" sz="2400" b="1" dirty="0" smtClean="0"/>
              <a:t>djetivos: </a:t>
            </a:r>
            <a:r>
              <a:rPr lang="es-ES" sz="2400" dirty="0" smtClean="0"/>
              <a:t>son las palabras cuya </a:t>
            </a:r>
            <a:r>
              <a:rPr lang="es-ES" sz="2400" dirty="0"/>
              <a:t>función es </a:t>
            </a:r>
            <a:r>
              <a:rPr lang="es-ES" sz="2400" dirty="0" smtClean="0"/>
              <a:t>complementar </a:t>
            </a:r>
            <a:r>
              <a:rPr lang="es-ES" sz="2400" dirty="0"/>
              <a:t>y especificar características a </a:t>
            </a:r>
            <a:r>
              <a:rPr lang="es-ES" sz="2400" dirty="0" smtClean="0"/>
              <a:t>los sustantivos. </a:t>
            </a:r>
          </a:p>
          <a:p>
            <a:r>
              <a:rPr lang="es-ES" sz="2400" b="1" dirty="0" smtClean="0"/>
              <a:t>Adverbios: </a:t>
            </a:r>
            <a:r>
              <a:rPr lang="es-ES" sz="2400" dirty="0" smtClean="0"/>
              <a:t>se le llama</a:t>
            </a:r>
            <a:r>
              <a:rPr lang="es-ES" sz="2400" dirty="0"/>
              <a:t> </a:t>
            </a:r>
            <a:r>
              <a:rPr lang="es-ES" sz="2400" dirty="0" smtClean="0"/>
              <a:t>adverbio a la palabra</a:t>
            </a:r>
            <a:r>
              <a:rPr lang="es-ES" sz="2400" dirty="0"/>
              <a:t> cuya función </a:t>
            </a:r>
            <a:r>
              <a:rPr lang="es-ES" sz="2400" dirty="0" smtClean="0"/>
              <a:t>es modificar </a:t>
            </a:r>
            <a:r>
              <a:rPr lang="es-ES" sz="2400" dirty="0"/>
              <a:t>o complementar a un </a:t>
            </a:r>
            <a:r>
              <a:rPr lang="es-ES" sz="2400" dirty="0" smtClean="0"/>
              <a:t>verbo.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66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/>
                </a:solidFill>
                <a:latin typeface="BatangChe" pitchFamily="49" charset="-127"/>
                <a:ea typeface="BatangChe" pitchFamily="49" charset="-127"/>
              </a:rPr>
              <a:t>MEMORAMA</a:t>
            </a:r>
            <a:endParaRPr lang="es-ES" sz="9600" dirty="0">
              <a:solidFill>
                <a:schemeClr val="tx2"/>
              </a:solidFill>
              <a:latin typeface="BatangChe" pitchFamily="49" charset="-127"/>
              <a:ea typeface="BatangChe" pitchFamily="49" charset="-127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331640" y="3717032"/>
            <a:ext cx="6264696" cy="0"/>
          </a:xfrm>
          <a:prstGeom prst="line">
            <a:avLst/>
          </a:prstGeom>
          <a:ln w="38100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4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Instrucciones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35891"/>
            <a:ext cx="8229600" cy="5073429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2400" dirty="0" smtClean="0"/>
              <a:t>A continuación se presenta un memorama. 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sz="2400" dirty="0" smtClean="0"/>
              <a:t>Por turnos seleccionen dos </a:t>
            </a:r>
            <a:r>
              <a:rPr lang="es-ES" sz="2400" dirty="0"/>
              <a:t>cartas, si las dos que </a:t>
            </a:r>
            <a:r>
              <a:rPr lang="es-ES" sz="2400" dirty="0" smtClean="0"/>
              <a:t>escogieron completan el refrán</a:t>
            </a:r>
            <a:r>
              <a:rPr lang="es-ES" sz="2400" dirty="0"/>
              <a:t> se las quedarán </a:t>
            </a:r>
            <a:r>
              <a:rPr lang="es-ES" sz="2400" dirty="0" smtClean="0"/>
              <a:t>consigo y tendrán la oportunidad de seguir escogiendo otro par. </a:t>
            </a:r>
            <a:endParaRPr lang="es-ES" sz="2400" dirty="0" smtClean="0"/>
          </a:p>
          <a:p>
            <a:pPr algn="just"/>
            <a:endParaRPr lang="es-ES" sz="1600" dirty="0" smtClean="0"/>
          </a:p>
          <a:p>
            <a:pPr algn="just"/>
            <a:r>
              <a:rPr lang="es-ES" sz="2400" dirty="0" smtClean="0"/>
              <a:t>Si </a:t>
            </a:r>
            <a:r>
              <a:rPr lang="es-ES" sz="2400" dirty="0"/>
              <a:t>las dos cartas que </a:t>
            </a:r>
            <a:r>
              <a:rPr lang="es-ES" sz="2400" dirty="0" smtClean="0"/>
              <a:t>seleccionaron </a:t>
            </a:r>
            <a:r>
              <a:rPr lang="es-ES" sz="2400" dirty="0"/>
              <a:t>son </a:t>
            </a:r>
            <a:r>
              <a:rPr lang="es-ES" sz="2400" dirty="0" smtClean="0"/>
              <a:t>diferentes, deberán tapar de nuevo la carta y proseguirá el turno del siguiente equipo</a:t>
            </a:r>
            <a:r>
              <a:rPr lang="es-ES" sz="2400" dirty="0" smtClean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endParaRPr lang="en-US" sz="1600" dirty="0" smtClean="0"/>
          </a:p>
          <a:p>
            <a:pPr algn="just"/>
            <a:r>
              <a:rPr lang="en-US" sz="2400" dirty="0" smtClean="0"/>
              <a:t>Los </a:t>
            </a:r>
            <a:r>
              <a:rPr lang="es-ES" sz="2400" dirty="0"/>
              <a:t>alumnos deberán llevar un conteo de los pares que acumulen en equipo</a:t>
            </a:r>
            <a:r>
              <a:rPr lang="es-ES" sz="2400" dirty="0" smtClean="0"/>
              <a:t>. </a:t>
            </a:r>
          </a:p>
          <a:p>
            <a:pPr algn="just"/>
            <a:endParaRPr lang="es-ES" sz="1700" dirty="0" smtClean="0"/>
          </a:p>
          <a:p>
            <a:pPr algn="just"/>
            <a:r>
              <a:rPr lang="es-ES" sz="2400" dirty="0" smtClean="0"/>
              <a:t>El equipo que acumule la mayor cantidad de pares será el ganador de juego.</a:t>
            </a:r>
            <a:endParaRPr lang="es-ES" sz="2400" dirty="0"/>
          </a:p>
          <a:p>
            <a:pPr algn="just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3764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06" y="1947794"/>
            <a:ext cx="1715591" cy="145072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312" y="1947794"/>
            <a:ext cx="1807365" cy="145072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947794"/>
            <a:ext cx="1902199" cy="1450728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44" y="5279107"/>
            <a:ext cx="1793217" cy="145072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45" y="2004902"/>
            <a:ext cx="1737217" cy="136699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" y="1959306"/>
            <a:ext cx="1737217" cy="1433799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170" y="188640"/>
            <a:ext cx="1627091" cy="1536065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738" y="3634456"/>
            <a:ext cx="1727629" cy="1450728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5" y="5247972"/>
            <a:ext cx="1777142" cy="1450728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" y="3628360"/>
            <a:ext cx="1729979" cy="1456824"/>
          </a:xfrm>
          <a:prstGeom prst="rect">
            <a:avLst/>
          </a:prstGeom>
        </p:spPr>
      </p:pic>
      <p:pic>
        <p:nvPicPr>
          <p:cNvPr id="33" name="32 Imagen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096" y="5290640"/>
            <a:ext cx="1866081" cy="1450728"/>
          </a:xfrm>
          <a:prstGeom prst="rect">
            <a:avLst/>
          </a:prstGeom>
        </p:spPr>
      </p:pic>
      <p:pic>
        <p:nvPicPr>
          <p:cNvPr id="34" name="33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2" y="252953"/>
            <a:ext cx="1721610" cy="1450728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150" y="5290640"/>
            <a:ext cx="1530730" cy="1450728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961" y="252953"/>
            <a:ext cx="1823943" cy="1450728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167" y="3615679"/>
            <a:ext cx="1737217" cy="1457804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263" y="3586824"/>
            <a:ext cx="1728844" cy="1456824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042" y="5279998"/>
            <a:ext cx="1829254" cy="1475572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351" y="250080"/>
            <a:ext cx="1739668" cy="1450728"/>
          </a:xfrm>
          <a:prstGeom prst="rect">
            <a:avLst/>
          </a:prstGeom>
        </p:spPr>
      </p:pic>
      <p:pic>
        <p:nvPicPr>
          <p:cNvPr id="41" name="40 Imagen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301" y="250080"/>
            <a:ext cx="1861767" cy="1450728"/>
          </a:xfrm>
          <a:prstGeom prst="rect">
            <a:avLst/>
          </a:prstGeom>
        </p:spPr>
      </p:pic>
      <p:pic>
        <p:nvPicPr>
          <p:cNvPr id="42" name="41 Imagen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628360"/>
            <a:ext cx="1833170" cy="1456824"/>
          </a:xfrm>
          <a:prstGeom prst="rect">
            <a:avLst/>
          </a:prstGeom>
        </p:spPr>
      </p:pic>
      <p:sp>
        <p:nvSpPr>
          <p:cNvPr id="65" name="FLECHA 1"/>
          <p:cNvSpPr/>
          <p:nvPr/>
        </p:nvSpPr>
        <p:spPr>
          <a:xfrm>
            <a:off x="133705" y="1408402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" name="TAPA 1"/>
          <p:cNvSpPr/>
          <p:nvPr/>
        </p:nvSpPr>
        <p:spPr>
          <a:xfrm>
            <a:off x="49149" y="250080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s-ES" sz="3200" dirty="0"/>
          </a:p>
        </p:txBody>
      </p:sp>
      <p:sp>
        <p:nvSpPr>
          <p:cNvPr id="66" name="FLECHA 2"/>
          <p:cNvSpPr/>
          <p:nvPr/>
        </p:nvSpPr>
        <p:spPr>
          <a:xfrm>
            <a:off x="2016901" y="1362187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7" name="FLECHA 3"/>
          <p:cNvSpPr/>
          <p:nvPr/>
        </p:nvSpPr>
        <p:spPr>
          <a:xfrm>
            <a:off x="3813846" y="1268760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8" name="FLECHA 4"/>
          <p:cNvSpPr/>
          <p:nvPr/>
        </p:nvSpPr>
        <p:spPr>
          <a:xfrm>
            <a:off x="5686054" y="1368263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9" name="FLECHA 5"/>
          <p:cNvSpPr/>
          <p:nvPr/>
        </p:nvSpPr>
        <p:spPr>
          <a:xfrm>
            <a:off x="7382916" y="1393025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1" name="FLECHA 6"/>
          <p:cNvSpPr/>
          <p:nvPr/>
        </p:nvSpPr>
        <p:spPr>
          <a:xfrm>
            <a:off x="133705" y="3096455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2" name="FLECHA 7"/>
          <p:cNvSpPr/>
          <p:nvPr/>
        </p:nvSpPr>
        <p:spPr>
          <a:xfrm>
            <a:off x="1979712" y="3024447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3" name="FLECHA 8"/>
          <p:cNvSpPr/>
          <p:nvPr/>
        </p:nvSpPr>
        <p:spPr>
          <a:xfrm>
            <a:off x="3744406" y="3075710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4" name="FLECHA 9"/>
          <p:cNvSpPr/>
          <p:nvPr/>
        </p:nvSpPr>
        <p:spPr>
          <a:xfrm>
            <a:off x="5607571" y="3096455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5" name="FLECHA 10"/>
          <p:cNvSpPr/>
          <p:nvPr/>
        </p:nvSpPr>
        <p:spPr>
          <a:xfrm>
            <a:off x="7414246" y="3091122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6" name="FLECHA 11"/>
          <p:cNvSpPr/>
          <p:nvPr/>
        </p:nvSpPr>
        <p:spPr>
          <a:xfrm>
            <a:off x="133705" y="4767874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7" name="FLECHA 12"/>
          <p:cNvSpPr/>
          <p:nvPr/>
        </p:nvSpPr>
        <p:spPr>
          <a:xfrm>
            <a:off x="1979712" y="4765518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8" name="FLECHA 13"/>
          <p:cNvSpPr/>
          <p:nvPr/>
        </p:nvSpPr>
        <p:spPr>
          <a:xfrm>
            <a:off x="3851920" y="4767330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9" name="FLECHA 14"/>
          <p:cNvSpPr/>
          <p:nvPr/>
        </p:nvSpPr>
        <p:spPr>
          <a:xfrm>
            <a:off x="5618063" y="4753917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0" name="FLECHA 15"/>
          <p:cNvSpPr/>
          <p:nvPr/>
        </p:nvSpPr>
        <p:spPr>
          <a:xfrm>
            <a:off x="7414246" y="4768095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1" name="FLECHA 16"/>
          <p:cNvSpPr/>
          <p:nvPr/>
        </p:nvSpPr>
        <p:spPr>
          <a:xfrm>
            <a:off x="133705" y="6427553"/>
            <a:ext cx="254098" cy="260537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" name="TAPA 2"/>
          <p:cNvSpPr/>
          <p:nvPr/>
        </p:nvSpPr>
        <p:spPr>
          <a:xfrm>
            <a:off x="1878796" y="251516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</a:t>
            </a:r>
            <a:endParaRPr lang="es-ES" sz="3200" dirty="0"/>
          </a:p>
        </p:txBody>
      </p:sp>
      <p:sp>
        <p:nvSpPr>
          <p:cNvPr id="48" name="TAPA 3"/>
          <p:cNvSpPr/>
          <p:nvPr/>
        </p:nvSpPr>
        <p:spPr>
          <a:xfrm>
            <a:off x="3729614" y="221084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</a:t>
            </a:r>
            <a:endParaRPr lang="es-ES" sz="3200" dirty="0"/>
          </a:p>
        </p:txBody>
      </p:sp>
      <p:sp>
        <p:nvSpPr>
          <p:cNvPr id="49" name="TAPA 4"/>
          <p:cNvSpPr/>
          <p:nvPr/>
        </p:nvSpPr>
        <p:spPr>
          <a:xfrm>
            <a:off x="5515919" y="252953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s-ES" sz="3200" dirty="0"/>
          </a:p>
        </p:txBody>
      </p:sp>
      <p:sp>
        <p:nvSpPr>
          <p:cNvPr id="50" name="TAPA 5"/>
          <p:cNvSpPr/>
          <p:nvPr/>
        </p:nvSpPr>
        <p:spPr>
          <a:xfrm>
            <a:off x="7345167" y="230200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5</a:t>
            </a:r>
            <a:endParaRPr lang="es-ES" sz="3200" dirty="0"/>
          </a:p>
        </p:txBody>
      </p:sp>
      <p:sp>
        <p:nvSpPr>
          <p:cNvPr id="47" name="TAPA 6"/>
          <p:cNvSpPr/>
          <p:nvPr/>
        </p:nvSpPr>
        <p:spPr>
          <a:xfrm>
            <a:off x="35496" y="1941539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6</a:t>
            </a:r>
            <a:endParaRPr lang="es-ES" sz="3200" dirty="0"/>
          </a:p>
        </p:txBody>
      </p:sp>
      <p:sp>
        <p:nvSpPr>
          <p:cNvPr id="52" name="TAPA 7"/>
          <p:cNvSpPr/>
          <p:nvPr/>
        </p:nvSpPr>
        <p:spPr>
          <a:xfrm>
            <a:off x="1866763" y="1964469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7</a:t>
            </a:r>
            <a:endParaRPr lang="es-ES" sz="3200" dirty="0"/>
          </a:p>
        </p:txBody>
      </p:sp>
      <p:sp>
        <p:nvSpPr>
          <p:cNvPr id="53" name="TAPA 8"/>
          <p:cNvSpPr/>
          <p:nvPr/>
        </p:nvSpPr>
        <p:spPr>
          <a:xfrm>
            <a:off x="3713947" y="1956763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</a:t>
            </a:r>
            <a:endParaRPr lang="es-ES" sz="3200" dirty="0"/>
          </a:p>
        </p:txBody>
      </p:sp>
      <p:sp>
        <p:nvSpPr>
          <p:cNvPr id="54" name="TAPA 9"/>
          <p:cNvSpPr/>
          <p:nvPr/>
        </p:nvSpPr>
        <p:spPr>
          <a:xfrm>
            <a:off x="5524366" y="1964469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9</a:t>
            </a:r>
            <a:endParaRPr lang="es-ES" sz="3200" dirty="0"/>
          </a:p>
        </p:txBody>
      </p:sp>
      <p:sp>
        <p:nvSpPr>
          <p:cNvPr id="55" name="TAPA 10"/>
          <p:cNvSpPr/>
          <p:nvPr/>
        </p:nvSpPr>
        <p:spPr>
          <a:xfrm>
            <a:off x="7354805" y="1916832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10</a:t>
            </a:r>
            <a:endParaRPr lang="es-ES" sz="3200" dirty="0"/>
          </a:p>
        </p:txBody>
      </p:sp>
      <p:sp>
        <p:nvSpPr>
          <p:cNvPr id="51" name="TAPA 11"/>
          <p:cNvSpPr/>
          <p:nvPr/>
        </p:nvSpPr>
        <p:spPr>
          <a:xfrm>
            <a:off x="60287" y="3620653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11</a:t>
            </a:r>
            <a:endParaRPr lang="es-ES" sz="3200" dirty="0"/>
          </a:p>
        </p:txBody>
      </p:sp>
      <p:sp>
        <p:nvSpPr>
          <p:cNvPr id="59" name="TAPA 12"/>
          <p:cNvSpPr/>
          <p:nvPr/>
        </p:nvSpPr>
        <p:spPr>
          <a:xfrm>
            <a:off x="1892583" y="3635892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</a:t>
            </a:r>
            <a:endParaRPr lang="es-ES" sz="3200" dirty="0"/>
          </a:p>
        </p:txBody>
      </p:sp>
      <p:sp>
        <p:nvSpPr>
          <p:cNvPr id="60" name="TAPA 13"/>
          <p:cNvSpPr/>
          <p:nvPr/>
        </p:nvSpPr>
        <p:spPr>
          <a:xfrm>
            <a:off x="3713946" y="3632844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13</a:t>
            </a:r>
            <a:endParaRPr lang="es-ES" sz="3200" dirty="0"/>
          </a:p>
        </p:txBody>
      </p:sp>
      <p:sp>
        <p:nvSpPr>
          <p:cNvPr id="61" name="TAPA 14"/>
          <p:cNvSpPr/>
          <p:nvPr/>
        </p:nvSpPr>
        <p:spPr>
          <a:xfrm>
            <a:off x="5533024" y="3591308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14</a:t>
            </a:r>
            <a:endParaRPr lang="es-ES" sz="3200" dirty="0"/>
          </a:p>
        </p:txBody>
      </p:sp>
      <p:sp>
        <p:nvSpPr>
          <p:cNvPr id="62" name="TAPA 15"/>
          <p:cNvSpPr/>
          <p:nvPr/>
        </p:nvSpPr>
        <p:spPr>
          <a:xfrm>
            <a:off x="7337892" y="3620652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15</a:t>
            </a:r>
            <a:endParaRPr lang="es-ES" sz="3200" dirty="0"/>
          </a:p>
        </p:txBody>
      </p:sp>
      <p:sp>
        <p:nvSpPr>
          <p:cNvPr id="82" name="FLECHA 17"/>
          <p:cNvSpPr/>
          <p:nvPr/>
        </p:nvSpPr>
        <p:spPr>
          <a:xfrm>
            <a:off x="2013646" y="6309320"/>
            <a:ext cx="254098" cy="256118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3" name="FLECHA 18"/>
          <p:cNvSpPr/>
          <p:nvPr/>
        </p:nvSpPr>
        <p:spPr>
          <a:xfrm>
            <a:off x="3769954" y="6404549"/>
            <a:ext cx="254098" cy="256118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4" name="FLECHA 19"/>
          <p:cNvSpPr/>
          <p:nvPr/>
        </p:nvSpPr>
        <p:spPr>
          <a:xfrm>
            <a:off x="5618063" y="6373717"/>
            <a:ext cx="254098" cy="256118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5" name="FLECHA 20"/>
          <p:cNvSpPr/>
          <p:nvPr/>
        </p:nvSpPr>
        <p:spPr>
          <a:xfrm>
            <a:off x="7406230" y="6400359"/>
            <a:ext cx="254098" cy="256118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3" name="TAPA 16"/>
          <p:cNvSpPr/>
          <p:nvPr/>
        </p:nvSpPr>
        <p:spPr>
          <a:xfrm>
            <a:off x="46414" y="5247972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16</a:t>
            </a:r>
            <a:endParaRPr lang="es-ES" sz="3200" dirty="0"/>
          </a:p>
        </p:txBody>
      </p:sp>
      <p:sp>
        <p:nvSpPr>
          <p:cNvPr id="64" name="TAPA 17"/>
          <p:cNvSpPr/>
          <p:nvPr/>
        </p:nvSpPr>
        <p:spPr>
          <a:xfrm>
            <a:off x="1852846" y="5251438"/>
            <a:ext cx="1707939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17</a:t>
            </a:r>
            <a:endParaRPr lang="es-ES" sz="3200" dirty="0"/>
          </a:p>
        </p:txBody>
      </p:sp>
      <p:sp>
        <p:nvSpPr>
          <p:cNvPr id="56" name="TAPA 18"/>
          <p:cNvSpPr/>
          <p:nvPr/>
        </p:nvSpPr>
        <p:spPr>
          <a:xfrm>
            <a:off x="3635896" y="5279998"/>
            <a:ext cx="1584176" cy="1447856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18</a:t>
            </a:r>
            <a:endParaRPr lang="es-ES" sz="3200" dirty="0"/>
          </a:p>
        </p:txBody>
      </p:sp>
      <p:sp>
        <p:nvSpPr>
          <p:cNvPr id="57" name="TAPA 19"/>
          <p:cNvSpPr/>
          <p:nvPr/>
        </p:nvSpPr>
        <p:spPr>
          <a:xfrm>
            <a:off x="5407042" y="5293513"/>
            <a:ext cx="1787762" cy="1447855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19</a:t>
            </a:r>
            <a:endParaRPr lang="es-ES" sz="3200" dirty="0"/>
          </a:p>
        </p:txBody>
      </p:sp>
      <p:sp>
        <p:nvSpPr>
          <p:cNvPr id="2" name="TAPA 20"/>
          <p:cNvSpPr/>
          <p:nvPr/>
        </p:nvSpPr>
        <p:spPr>
          <a:xfrm>
            <a:off x="7308304" y="5300878"/>
            <a:ext cx="1707939" cy="1426976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20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9285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47" grpId="0" animBg="1"/>
      <p:bldP spid="47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1" grpId="0" animBg="1"/>
      <p:bldP spid="51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56" grpId="0" animBg="1"/>
      <p:bldP spid="56" grpId="1" animBg="1"/>
      <p:bldP spid="57" grpId="0" animBg="1"/>
      <p:bldP spid="57" grpId="1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182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Proyecto Colaborativo</vt:lpstr>
      <vt:lpstr>¿Qué son los refranes? </vt:lpstr>
      <vt:lpstr>Componentes de un refrán</vt:lpstr>
      <vt:lpstr>Recursos literarios</vt:lpstr>
      <vt:lpstr>Presentación de PowerPoint</vt:lpstr>
      <vt:lpstr>Presentación de PowerPoint</vt:lpstr>
      <vt:lpstr>MEMORAMA</vt:lpstr>
      <vt:lpstr>Instrucciones</vt:lpstr>
      <vt:lpstr>Presentación de PowerPoint</vt:lpstr>
      <vt:lpstr>FIN DE LA PRESENTACIÓN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49</cp:revision>
  <dcterms:created xsi:type="dcterms:W3CDTF">2020-04-07T19:43:54Z</dcterms:created>
  <dcterms:modified xsi:type="dcterms:W3CDTF">2020-05-06T05:09:13Z</dcterms:modified>
</cp:coreProperties>
</file>