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5" r:id="rId9"/>
    <p:sldId id="268" r:id="rId10"/>
    <p:sldId id="289" r:id="rId11"/>
    <p:sldId id="290" r:id="rId12"/>
    <p:sldId id="288" r:id="rId13"/>
    <p:sldId id="270" r:id="rId14"/>
    <p:sldId id="271" r:id="rId15"/>
    <p:sldId id="266" r:id="rId16"/>
    <p:sldId id="267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>
        <p:scale>
          <a:sx n="68" d="100"/>
          <a:sy n="68" d="100"/>
        </p:scale>
        <p:origin x="-136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22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9183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546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798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631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155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309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1638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13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052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768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E110F-7F20-478D-84DD-8778333299E0}" type="datetimeFigureOut">
              <a:rPr lang="es-ES" smtClean="0"/>
              <a:t>14/05/2020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F822-A59C-4533-A741-D004F6F6FD2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0203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24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17.xml"/><Relationship Id="rId4" Type="http://schemas.openxmlformats.org/officeDocument/2006/relationships/slide" Target="slide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9.xml"/><Relationship Id="rId5" Type="http://schemas.openxmlformats.org/officeDocument/2006/relationships/slide" Target="slide20.xml"/><Relationship Id="rId4" Type="http://schemas.openxmlformats.org/officeDocument/2006/relationships/slide" Target="slide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slide" Target="slide23.xml"/><Relationship Id="rId4" Type="http://schemas.openxmlformats.org/officeDocument/2006/relationships/slide" Target="slide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2592287"/>
          </a:xfrm>
        </p:spPr>
        <p:txBody>
          <a:bodyPr>
            <a:noAutofit/>
          </a:bodyPr>
          <a:lstStyle/>
          <a:p>
            <a:r>
              <a:rPr lang="es-ES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</a:rPr>
              <a:t>Proyecto Colaborativo</a:t>
            </a:r>
            <a:endParaRPr lang="es-ES" sz="7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628728"/>
            <a:ext cx="6400800" cy="1752600"/>
          </a:xfrm>
        </p:spPr>
        <p:txBody>
          <a:bodyPr>
            <a:normAutofit/>
          </a:bodyPr>
          <a:lstStyle/>
          <a:p>
            <a:r>
              <a:rPr lang="es-ES" sz="40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Gulim" pitchFamily="34" charset="-127"/>
              </a:rPr>
              <a:t>¿Qué son las etiquetas?</a:t>
            </a:r>
            <a:endParaRPr lang="es-ES" sz="40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chemeClr val="bg1">
                  <a:lumMod val="85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7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10146"/>
          </a:xfrm>
        </p:spPr>
        <p:txBody>
          <a:bodyPr>
            <a:normAutofit fontScale="90000"/>
          </a:bodyPr>
          <a:lstStyle/>
          <a:p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Significado </a:t>
            </a:r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los elementos </a:t>
            </a:r>
            <a:r>
              <a:rPr lang="es-ES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</a:t>
            </a:r>
            <a:r>
              <a:rPr lang="es-ES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las etiquetas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04456"/>
          </a:xfrm>
        </p:spPr>
        <p:txBody>
          <a:bodyPr>
            <a:noAutofit/>
          </a:bodyPr>
          <a:lstStyle/>
          <a:p>
            <a:pPr algn="just"/>
            <a:r>
              <a:rPr lang="es-ES" sz="2500" b="1" dirty="0" smtClean="0"/>
              <a:t>Contenido neto: </a:t>
            </a:r>
            <a:r>
              <a:rPr lang="es-ES" sz="2500" dirty="0" smtClean="0"/>
              <a:t>es la cantidad real del producto a consumir que marca en el producto.</a:t>
            </a:r>
          </a:p>
          <a:p>
            <a:pPr algn="just"/>
            <a:endParaRPr lang="es-ES" sz="2500" dirty="0" smtClean="0"/>
          </a:p>
          <a:p>
            <a:pPr algn="just"/>
            <a:r>
              <a:rPr lang="es-ES" sz="2500" b="1" dirty="0" smtClean="0"/>
              <a:t>Ingredientes</a:t>
            </a:r>
            <a:r>
              <a:rPr lang="es-ES" sz="2500" b="1" dirty="0"/>
              <a:t>: </a:t>
            </a:r>
            <a:r>
              <a:rPr lang="es-ES" sz="2500" dirty="0" smtClean="0"/>
              <a:t>son los componentes principales </a:t>
            </a:r>
            <a:r>
              <a:rPr lang="es-ES" sz="2500" dirty="0"/>
              <a:t>de cualquier mezcla o combinación que constituye un alimento </a:t>
            </a:r>
            <a:r>
              <a:rPr lang="es-ES" sz="2500" dirty="0" smtClean="0"/>
              <a:t>comercial.</a:t>
            </a:r>
          </a:p>
          <a:p>
            <a:pPr algn="just"/>
            <a:endParaRPr lang="es-ES" sz="2500" dirty="0" smtClean="0"/>
          </a:p>
          <a:p>
            <a:pPr algn="just"/>
            <a:r>
              <a:rPr lang="es-ES" sz="2500" b="1" dirty="0" smtClean="0"/>
              <a:t>Modo de uso: </a:t>
            </a:r>
            <a:r>
              <a:rPr lang="es-ES" sz="2500" dirty="0" smtClean="0"/>
              <a:t>Es la información que </a:t>
            </a:r>
            <a:r>
              <a:rPr lang="es-ES" sz="2500" dirty="0"/>
              <a:t>señala cómo debe ser </a:t>
            </a:r>
            <a:r>
              <a:rPr lang="es-ES" sz="2500" dirty="0" smtClean="0"/>
              <a:t>empleado el producto. </a:t>
            </a:r>
          </a:p>
          <a:p>
            <a:pPr algn="just"/>
            <a:endParaRPr lang="es-ES" sz="2500" dirty="0" smtClean="0"/>
          </a:p>
          <a:p>
            <a:pPr marL="0" indent="0" algn="just">
              <a:buNone/>
            </a:pPr>
            <a:endParaRPr lang="es-ES" sz="2500" dirty="0" smtClean="0"/>
          </a:p>
        </p:txBody>
      </p:sp>
    </p:spTree>
    <p:extLst>
      <p:ext uri="{BB962C8B-B14F-4D97-AF65-F5344CB8AC3E}">
        <p14:creationId xmlns:p14="http://schemas.microsoft.com/office/powerpoint/2010/main" val="42385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404664"/>
            <a:ext cx="8507288" cy="5904656"/>
          </a:xfrm>
        </p:spPr>
        <p:txBody>
          <a:bodyPr>
            <a:normAutofit/>
          </a:bodyPr>
          <a:lstStyle/>
          <a:p>
            <a:pPr algn="just"/>
            <a:r>
              <a:rPr lang="es-ES" sz="2800" b="1" dirty="0"/>
              <a:t>Certificado</a:t>
            </a:r>
            <a:r>
              <a:rPr lang="es-ES" sz="2800" b="1" dirty="0" smtClean="0"/>
              <a:t>: </a:t>
            </a:r>
            <a:r>
              <a:rPr lang="es-ES" sz="2800" dirty="0"/>
              <a:t>confirma </a:t>
            </a:r>
            <a:r>
              <a:rPr lang="es-ES" sz="2800" dirty="0" smtClean="0"/>
              <a:t>un producto de calidad por </a:t>
            </a:r>
            <a:r>
              <a:rPr lang="es-ES" sz="2800" dirty="0"/>
              <a:t>parte de todo tipo de organizaciones de la cadena </a:t>
            </a:r>
            <a:r>
              <a:rPr lang="es-ES" sz="2800" dirty="0" smtClean="0"/>
              <a:t>alimentaria.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b="1" dirty="0" smtClean="0"/>
              <a:t>Logo</a:t>
            </a:r>
            <a:r>
              <a:rPr lang="es-ES" sz="2800" b="1" dirty="0"/>
              <a:t>: </a:t>
            </a:r>
            <a:r>
              <a:rPr lang="es-ES" sz="2800" dirty="0" smtClean="0"/>
              <a:t>son símbolos llamativos que representan a las empresas del producto. </a:t>
            </a:r>
          </a:p>
          <a:p>
            <a:pPr algn="just"/>
            <a:endParaRPr lang="es-ES" sz="2800" dirty="0"/>
          </a:p>
          <a:p>
            <a:pPr algn="just"/>
            <a:r>
              <a:rPr lang="es-ES" sz="2800" b="1" dirty="0"/>
              <a:t>Código de barras: </a:t>
            </a:r>
            <a:r>
              <a:rPr lang="es-ES" sz="2800" dirty="0" smtClean="0"/>
              <a:t>es la combinación </a:t>
            </a:r>
            <a:r>
              <a:rPr lang="es-ES" sz="2800" dirty="0"/>
              <a:t>de letras o de números que identifican un </a:t>
            </a:r>
            <a:r>
              <a:rPr lang="es-ES" sz="2800" dirty="0" smtClean="0"/>
              <a:t>producto.</a:t>
            </a:r>
          </a:p>
          <a:p>
            <a:pPr algn="just"/>
            <a:endParaRPr lang="en-US" sz="2800" dirty="0"/>
          </a:p>
          <a:p>
            <a:pPr algn="just"/>
            <a:r>
              <a:rPr lang="es-ES" sz="2800" b="1" dirty="0"/>
              <a:t>Dirección: </a:t>
            </a:r>
            <a:r>
              <a:rPr lang="es-ES" sz="2800" dirty="0"/>
              <a:t>es el centro de fabricación del producto alimentico. </a:t>
            </a:r>
          </a:p>
          <a:p>
            <a:endParaRPr lang="es-ES" sz="2800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23246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4968552"/>
          </a:xfrm>
        </p:spPr>
        <p:txBody>
          <a:bodyPr>
            <a:noAutofit/>
          </a:bodyPr>
          <a:lstStyle/>
          <a:p>
            <a:r>
              <a:rPr lang="es-ES" sz="9600" b="1" dirty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Gulim" pitchFamily="34" charset="-127"/>
              </a:rPr>
              <a:t>FIN DE LA </a:t>
            </a:r>
            <a:r>
              <a:rPr lang="es-ES" sz="96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Impact" pitchFamily="34" charset="0"/>
                <a:ea typeface="Gulim" pitchFamily="34" charset="-127"/>
              </a:rPr>
              <a:t>PRESENTACIÓN</a:t>
            </a:r>
            <a:endParaRPr lang="es-ES" sz="9600" b="1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Impact" pitchFamily="34" charset="0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837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2290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11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13314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47897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53638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545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4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7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03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>
                <a:latin typeface="Gulim" pitchFamily="34" charset="-127"/>
                <a:ea typeface="Gulim" pitchFamily="34" charset="-127"/>
              </a:rPr>
              <a:t>¿Qué son las etiquetas?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Gulim" pitchFamily="34" charset="-127"/>
                <a:ea typeface="Gulim" pitchFamily="34" charset="-127"/>
              </a:rPr>
              <a:t>En la actualidad, la "etiqueta" es una parte fundamental del producto.</a:t>
            </a:r>
          </a:p>
          <a:p>
            <a:pPr algn="just"/>
            <a:r>
              <a:rPr lang="es-ES" sz="2800" dirty="0">
                <a:latin typeface="Gulim" pitchFamily="34" charset="-127"/>
                <a:ea typeface="Gulim" pitchFamily="34" charset="-127"/>
              </a:rPr>
              <a:t>S</a:t>
            </a:r>
            <a:r>
              <a:rPr lang="es-ES" sz="2800" dirty="0" smtClean="0">
                <a:latin typeface="Gulim" pitchFamily="34" charset="-127"/>
                <a:ea typeface="Gulim" pitchFamily="34" charset="-127"/>
              </a:rPr>
              <a:t>irve para identificarlo, describirlo, diferenciarlo, dar un servicio al cliente y por supuesto, también para cumplir con las leyes, o normativas establecidas para cada industria.</a:t>
            </a:r>
            <a:endParaRPr lang="es-ES" sz="28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6762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65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8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 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163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n w="18000">
                  <a:solidFill>
                    <a:srgbClr val="00B05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CORRECTO</a:t>
            </a:r>
            <a:endParaRPr lang="es-ES" sz="4800" b="1" dirty="0">
              <a:ln w="18000">
                <a:solidFill>
                  <a:srgbClr val="00B05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2" descr="https://www.linuxar.com/wp-content/uploads/2019/07/ok_accept_155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505501"/>
            <a:ext cx="439248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46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7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53638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80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87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910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5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67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53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 smtClean="0">
                <a:latin typeface="Gulim" pitchFamily="34" charset="-127"/>
                <a:ea typeface="Gulim" pitchFamily="34" charset="-127"/>
              </a:rPr>
              <a:t>Sus características</a:t>
            </a:r>
            <a:endParaRPr lang="es-ES" sz="48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/>
          </a:bodyPr>
          <a:lstStyle/>
          <a:p>
            <a:pPr algn="just"/>
            <a:r>
              <a:rPr lang="es-ES" dirty="0" smtClean="0">
                <a:latin typeface="Gulim" pitchFamily="34" charset="-127"/>
                <a:ea typeface="Gulim" pitchFamily="34" charset="-127"/>
              </a:rPr>
              <a:t>Identifican </a:t>
            </a:r>
            <a:r>
              <a:rPr lang="es-ES" dirty="0">
                <a:latin typeface="Gulim" pitchFamily="34" charset="-127"/>
                <a:ea typeface="Gulim" pitchFamily="34" charset="-127"/>
              </a:rPr>
              <a:t>el producto o la 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marca.</a:t>
            </a:r>
            <a:endParaRPr lang="es-ES" dirty="0">
              <a:latin typeface="Gulim" pitchFamily="34" charset="-127"/>
              <a:ea typeface="Gulim" pitchFamily="34" charset="-127"/>
            </a:endParaRPr>
          </a:p>
          <a:p>
            <a:pPr algn="just"/>
            <a:r>
              <a:rPr lang="es-ES" dirty="0" smtClean="0">
                <a:latin typeface="Gulim" pitchFamily="34" charset="-127"/>
                <a:ea typeface="Gulim" pitchFamily="34" charset="-127"/>
              </a:rPr>
              <a:t>Sirven </a:t>
            </a:r>
            <a:r>
              <a:rPr lang="es-ES" dirty="0">
                <a:latin typeface="Gulim" pitchFamily="34" charset="-127"/>
                <a:ea typeface="Gulim" pitchFamily="34" charset="-127"/>
              </a:rPr>
              <a:t>para describir el producto: quién lo fabricó, dónde, cuándo, qué contiene, cómo se utiliza e indicaciones de uso seguro.</a:t>
            </a:r>
          </a:p>
          <a:p>
            <a:pPr algn="just"/>
            <a:r>
              <a:rPr lang="es-ES" dirty="0" smtClean="0">
                <a:latin typeface="Gulim" pitchFamily="34" charset="-127"/>
                <a:ea typeface="Gulim" pitchFamily="34" charset="-127"/>
              </a:rPr>
              <a:t>Promueven </a:t>
            </a:r>
            <a:r>
              <a:rPr lang="es-ES" dirty="0">
                <a:latin typeface="Gulim" pitchFamily="34" charset="-127"/>
                <a:ea typeface="Gulim" pitchFamily="34" charset="-127"/>
              </a:rPr>
              <a:t>el producto con gráficos 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atractivos.</a:t>
            </a:r>
            <a:endParaRPr lang="es-ES" dirty="0">
              <a:latin typeface="Gulim" pitchFamily="34" charset="-127"/>
              <a:ea typeface="Gulim" pitchFamily="34" charset="-127"/>
            </a:endParaRPr>
          </a:p>
          <a:p>
            <a:pPr algn="just"/>
            <a:r>
              <a:rPr lang="es-ES" dirty="0">
                <a:latin typeface="Gulim" pitchFamily="34" charset="-127"/>
                <a:ea typeface="Gulim" pitchFamily="34" charset="-127"/>
              </a:rPr>
              <a:t>Debe ser adaptable al envase en 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tamaño. </a:t>
            </a:r>
          </a:p>
          <a:p>
            <a:pPr algn="just"/>
            <a:r>
              <a:rPr lang="es-ES" dirty="0" smtClean="0">
                <a:latin typeface="Gulim" pitchFamily="34" charset="-127"/>
                <a:ea typeface="Gulim" pitchFamily="34" charset="-127"/>
              </a:rPr>
              <a:t>Muestra su contenido nutrimental (en caso de ser un alimento).</a:t>
            </a:r>
            <a:endParaRPr lang="es-ES" dirty="0">
              <a:latin typeface="Gulim" pitchFamily="34" charset="-127"/>
              <a:ea typeface="Gulim" pitchFamily="34" charset="-127"/>
            </a:endParaRPr>
          </a:p>
          <a:p>
            <a:pPr algn="just"/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4953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89240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882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17232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742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Rounded MT Bold" pitchFamily="34" charset="0"/>
              </a:rPr>
              <a:t>INCORRECTO </a:t>
            </a:r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5" name="Picture 2" descr="https://pngimage.net/wp-content/uploads/2018/06/tache-icono-png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12776"/>
            <a:ext cx="4516045" cy="4516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FLECHA 1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576" t="12667" r="24971" b="22588"/>
          <a:stretch/>
        </p:blipFill>
        <p:spPr bwMode="auto">
          <a:xfrm>
            <a:off x="7380312" y="5553638"/>
            <a:ext cx="1226833" cy="899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336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Gulim" pitchFamily="34" charset="-127"/>
                <a:ea typeface="Gulim" pitchFamily="34" charset="-127"/>
              </a:rPr>
              <a:t>Instrucciones</a:t>
            </a:r>
            <a:endParaRPr lang="es-ES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s-ES" dirty="0">
                <a:latin typeface="Gulim" pitchFamily="34" charset="-127"/>
                <a:ea typeface="Gulim" pitchFamily="34" charset="-127"/>
              </a:rPr>
              <a:t>A continuación se presentan una serie de etiquetas de diferentes productos que contienen </a:t>
            </a:r>
            <a:r>
              <a:rPr lang="es-ES" dirty="0" smtClean="0">
                <a:latin typeface="Gulim" pitchFamily="34" charset="-127"/>
                <a:ea typeface="Gulim" pitchFamily="34" charset="-127"/>
              </a:rPr>
              <a:t>espacios en blanco señalados por flechas. </a:t>
            </a:r>
            <a:endParaRPr lang="es-ES" dirty="0">
              <a:latin typeface="Gulim" pitchFamily="34" charset="-127"/>
              <a:ea typeface="Gulim" pitchFamily="34" charset="-127"/>
            </a:endParaRPr>
          </a:p>
          <a:p>
            <a:pPr algn="just"/>
            <a:endParaRPr lang="en-US" dirty="0" smtClean="0">
              <a:latin typeface="Gulim" pitchFamily="34" charset="-127"/>
              <a:ea typeface="Gulim" pitchFamily="34" charset="-127"/>
            </a:endParaRPr>
          </a:p>
          <a:p>
            <a:pPr algn="just"/>
            <a:endParaRPr lang="es-ES" dirty="0" smtClean="0">
              <a:latin typeface="Gulim" pitchFamily="34" charset="-127"/>
              <a:ea typeface="Gulim" pitchFamily="34" charset="-127"/>
            </a:endParaRPr>
          </a:p>
          <a:p>
            <a:pPr algn="just"/>
            <a:r>
              <a:rPr lang="es-ES" dirty="0" smtClean="0">
                <a:latin typeface="Gulim" pitchFamily="34" charset="-127"/>
                <a:ea typeface="Gulim" pitchFamily="34" charset="-127"/>
              </a:rPr>
              <a:t>De manera grupal seleccionen la palabra que corresponde al apartado que se encuentra señalado.</a:t>
            </a:r>
            <a:endParaRPr lang="es-ES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3931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FOTO 1" descr="https://i.pinimg.com/originals/67/38/e1/6738e1e30c5f65ff7ace0d370d4de31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0" t="30936" b="7546"/>
          <a:stretch/>
        </p:blipFill>
        <p:spPr bwMode="auto">
          <a:xfrm>
            <a:off x="0" y="1"/>
            <a:ext cx="50760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4738637"/>
              </p:ext>
            </p:extLst>
          </p:nvPr>
        </p:nvGraphicFramePr>
        <p:xfrm>
          <a:off x="5652120" y="1703884"/>
          <a:ext cx="2304256" cy="73660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a)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Contenido</a:t>
                      </a: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Neto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492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b)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Nutrimentos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395536" y="670630"/>
            <a:ext cx="4680520" cy="81415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/>
          <p:nvPr/>
        </p:nvCxnSpPr>
        <p:spPr>
          <a:xfrm>
            <a:off x="4681631" y="2072184"/>
            <a:ext cx="911373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18 Abrir llave"/>
          <p:cNvSpPr/>
          <p:nvPr/>
        </p:nvSpPr>
        <p:spPr>
          <a:xfrm rot="10800000">
            <a:off x="4309039" y="1412776"/>
            <a:ext cx="450050" cy="1318817"/>
          </a:xfrm>
          <a:prstGeom prst="leftBrace">
            <a:avLst>
              <a:gd name="adj1" fmla="val 5757"/>
              <a:gd name="adj2" fmla="val 5000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4" name="1043 Rectángulo"/>
          <p:cNvSpPr/>
          <p:nvPr/>
        </p:nvSpPr>
        <p:spPr>
          <a:xfrm>
            <a:off x="2555776" y="4365104"/>
            <a:ext cx="1944216" cy="216024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/>
          <p:nvPr/>
        </p:nvCxnSpPr>
        <p:spPr>
          <a:xfrm>
            <a:off x="5026246" y="4930930"/>
            <a:ext cx="553866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5" name="1044 Cerrar llave"/>
          <p:cNvSpPr/>
          <p:nvPr/>
        </p:nvSpPr>
        <p:spPr>
          <a:xfrm>
            <a:off x="4932040" y="4600040"/>
            <a:ext cx="144016" cy="66177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47" name="104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05703"/>
              </p:ext>
            </p:extLst>
          </p:nvPr>
        </p:nvGraphicFramePr>
        <p:xfrm>
          <a:off x="5657836" y="4581128"/>
          <a:ext cx="2946612" cy="741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94661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a)</a:t>
                      </a:r>
                      <a:r>
                        <a:rPr lang="en-US" b="0" baseline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en-US" b="0" baseline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Componente</a:t>
                      </a:r>
                      <a:r>
                        <a:rPr lang="en-US" b="0" baseline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en-US" b="0" baseline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alimenticio</a:t>
                      </a:r>
                      <a:r>
                        <a:rPr lang="en-US" b="0" baseline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I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ngredientes</a:t>
                      </a:r>
                      <a:endParaRPr lang="es-E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1047 CuadroTexto"/>
          <p:cNvSpPr txBox="1"/>
          <p:nvPr/>
        </p:nvSpPr>
        <p:spPr>
          <a:xfrm>
            <a:off x="5593004" y="188417"/>
            <a:ext cx="3059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ETIQUETA DE ALIMENTO</a:t>
            </a:r>
            <a:endParaRPr lang="es-ES" sz="32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6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FOTO 2" descr="https://i.pinimg.com/originals/9d/0d/b5/9d0db5a850d28d188842d58ee5869c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8" t="42182" r="30106" b="11668"/>
          <a:stretch/>
        </p:blipFill>
        <p:spPr bwMode="auto">
          <a:xfrm>
            <a:off x="2034052" y="0"/>
            <a:ext cx="71099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2115830" y="1268760"/>
            <a:ext cx="3600400" cy="395750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Abrir llave"/>
          <p:cNvSpPr/>
          <p:nvPr/>
        </p:nvSpPr>
        <p:spPr>
          <a:xfrm>
            <a:off x="1829933" y="1664510"/>
            <a:ext cx="396712" cy="2124530"/>
          </a:xfrm>
          <a:prstGeom prst="leftBrace">
            <a:avLst>
              <a:gd name="adj1" fmla="val 8333"/>
              <a:gd name="adj2" fmla="val 7516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915758"/>
              </p:ext>
            </p:extLst>
          </p:nvPr>
        </p:nvGraphicFramePr>
        <p:xfrm>
          <a:off x="67300" y="2903344"/>
          <a:ext cx="1762633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62633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a) </a:t>
                      </a:r>
                      <a:r>
                        <a:rPr lang="en-US" sz="1600" b="0" dirty="0" err="1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Modo</a:t>
                      </a: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 de </a:t>
                      </a:r>
                      <a:r>
                        <a:rPr lang="en-US" sz="1600" b="0" dirty="0" err="1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uso</a:t>
                      </a:r>
                      <a:endParaRPr lang="es-E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b) </a:t>
                      </a:r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Instrucciones</a:t>
                      </a:r>
                      <a:endParaRPr lang="es-E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-108520" y="-27384"/>
            <a:ext cx="22266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ETIQUETA DE HIGIENE</a:t>
            </a:r>
            <a:endParaRPr lang="es-ES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2133498" y="4398055"/>
            <a:ext cx="3600400" cy="323742"/>
          </a:xfrm>
          <a:prstGeom prst="rect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616746"/>
              </p:ext>
            </p:extLst>
          </p:nvPr>
        </p:nvGraphicFramePr>
        <p:xfrm>
          <a:off x="107504" y="5229200"/>
          <a:ext cx="1728192" cy="7416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28192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a) </a:t>
                      </a:r>
                      <a:r>
                        <a:rPr lang="en-US" sz="1600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Precauciones</a:t>
                      </a:r>
                      <a:endParaRPr lang="es-E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 </a:t>
                      </a:r>
                      <a:r>
                        <a:rPr lang="en-US" sz="1600" b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Peligro</a:t>
                      </a:r>
                      <a:endParaRPr lang="es-ES" sz="1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13 Abrir llave"/>
          <p:cNvSpPr/>
          <p:nvPr/>
        </p:nvSpPr>
        <p:spPr>
          <a:xfrm>
            <a:off x="1935142" y="4721797"/>
            <a:ext cx="396712" cy="1584176"/>
          </a:xfrm>
          <a:prstGeom prst="leftBrace">
            <a:avLst>
              <a:gd name="adj1" fmla="val 8333"/>
              <a:gd name="adj2" fmla="val 53790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805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FOTO 3" descr="https://essabo.com/wp/wp-content/uploads/2019/01/Como-descifrar-un-etiquetado-cosmetico-e15470434671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3" t="25117" r="31249" b="17727"/>
          <a:stretch/>
        </p:blipFill>
        <p:spPr bwMode="auto">
          <a:xfrm>
            <a:off x="2593042" y="0"/>
            <a:ext cx="5756153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483572"/>
              </p:ext>
            </p:extLst>
          </p:nvPr>
        </p:nvGraphicFramePr>
        <p:xfrm>
          <a:off x="503991" y="3328339"/>
          <a:ext cx="1679848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79848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a) Empresa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b) Certificado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1448238"/>
              </p:ext>
            </p:extLst>
          </p:nvPr>
        </p:nvGraphicFramePr>
        <p:xfrm>
          <a:off x="611560" y="5222592"/>
          <a:ext cx="1440160" cy="741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4016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a) Dirección</a:t>
                      </a:r>
                      <a:endParaRPr lang="es-ES" b="0" noProof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 Fábrica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-1" y="548680"/>
            <a:ext cx="2583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ETIQUETA DE HIGIENE</a:t>
            </a:r>
            <a:endParaRPr lang="es-ES" sz="3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Abrir llave"/>
          <p:cNvSpPr/>
          <p:nvPr/>
        </p:nvSpPr>
        <p:spPr>
          <a:xfrm>
            <a:off x="2217612" y="4725144"/>
            <a:ext cx="365627" cy="1584176"/>
          </a:xfrm>
          <a:prstGeom prst="leftBrace">
            <a:avLst>
              <a:gd name="adj1" fmla="val 8333"/>
              <a:gd name="adj2" fmla="val 5723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Abrir llave"/>
          <p:cNvSpPr/>
          <p:nvPr/>
        </p:nvSpPr>
        <p:spPr>
          <a:xfrm>
            <a:off x="2210087" y="3105264"/>
            <a:ext cx="373152" cy="1187831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429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FOTO 4" descr="https://1.bp.blogspot.com/-FSUDmrpAxiY/T46zGFnDNAI/AAAAAAAAACs/UVnqfqsDvtk/s1600/f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1" t="5527" r="24441" b="47280"/>
          <a:stretch/>
        </p:blipFill>
        <p:spPr bwMode="auto">
          <a:xfrm>
            <a:off x="3377888" y="286602"/>
            <a:ext cx="5752838" cy="6571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0" y="620688"/>
            <a:ext cx="3377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ETIQUETA DE MEDICAMENTO</a:t>
            </a:r>
            <a:endParaRPr lang="es-E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Abrir llave"/>
          <p:cNvSpPr/>
          <p:nvPr/>
        </p:nvSpPr>
        <p:spPr>
          <a:xfrm>
            <a:off x="3142622" y="3717032"/>
            <a:ext cx="373152" cy="1296144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>
            <a:stCxn id="3" idx="3"/>
          </p:cNvCxnSpPr>
          <p:nvPr/>
        </p:nvCxnSpPr>
        <p:spPr>
          <a:xfrm>
            <a:off x="2555776" y="4365104"/>
            <a:ext cx="728954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728548"/>
              </p:ext>
            </p:extLst>
          </p:nvPr>
        </p:nvGraphicFramePr>
        <p:xfrm>
          <a:off x="971600" y="3996804"/>
          <a:ext cx="1584176" cy="7366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a) Compañía 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77232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b) Logo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902065"/>
              </p:ext>
            </p:extLst>
          </p:nvPr>
        </p:nvGraphicFramePr>
        <p:xfrm>
          <a:off x="539552" y="2636912"/>
          <a:ext cx="2094448" cy="74168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09444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Contenido</a:t>
                      </a: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Neto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Gramos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10 Abrir llave"/>
          <p:cNvSpPr/>
          <p:nvPr/>
        </p:nvSpPr>
        <p:spPr>
          <a:xfrm>
            <a:off x="5076056" y="2681411"/>
            <a:ext cx="373152" cy="648072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11 Conector recto"/>
          <p:cNvCxnSpPr/>
          <p:nvPr/>
        </p:nvCxnSpPr>
        <p:spPr>
          <a:xfrm>
            <a:off x="2632221" y="3005447"/>
            <a:ext cx="2443835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97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FOTO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00" r="9480" b="11229"/>
          <a:stretch/>
        </p:blipFill>
        <p:spPr bwMode="auto">
          <a:xfrm>
            <a:off x="3801870" y="0"/>
            <a:ext cx="534213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" y="116632"/>
            <a:ext cx="38018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ETIQUETA DE HIGIENE</a:t>
            </a:r>
            <a:endParaRPr lang="es-ES" sz="24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3682799"/>
              </p:ext>
            </p:extLst>
          </p:nvPr>
        </p:nvGraphicFramePr>
        <p:xfrm>
          <a:off x="568785" y="935563"/>
          <a:ext cx="2664296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a)</a:t>
                      </a:r>
                      <a:r>
                        <a:rPr lang="es-ES" b="0" baseline="0" noProof="0" dirty="0" smtClean="0">
                          <a:latin typeface="Arial" pitchFamily="34" charset="0"/>
                          <a:cs typeface="Arial" pitchFamily="34" charset="0"/>
                          <a:hlinkClick r:id="rId3" action="ppaction://hlinksldjump"/>
                        </a:rPr>
                        <a:t> Contenido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4" action="ppaction://hlinksldjump"/>
                        </a:rPr>
                        <a:t>b) Función del producto 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494483"/>
              </p:ext>
            </p:extLst>
          </p:nvPr>
        </p:nvGraphicFramePr>
        <p:xfrm>
          <a:off x="611560" y="5279608"/>
          <a:ext cx="2664296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6642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</a:t>
                      </a:r>
                      <a:r>
                        <a:rPr lang="es-ES" b="0" noProof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)</a:t>
                      </a:r>
                      <a:r>
                        <a:rPr lang="es-ES" b="0" baseline="0" noProof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Código de barras</a:t>
                      </a:r>
                      <a:endParaRPr lang="es-ES" b="0" noProof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 </a:t>
                      </a:r>
                      <a:r>
                        <a:rPr lang="es-ES" b="0" baseline="0" noProof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Código lector óptico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Abrir llave"/>
          <p:cNvSpPr/>
          <p:nvPr/>
        </p:nvSpPr>
        <p:spPr>
          <a:xfrm rot="5400000">
            <a:off x="7889258" y="4851158"/>
            <a:ext cx="373152" cy="1967108"/>
          </a:xfrm>
          <a:prstGeom prst="leftBrac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Abrir llave"/>
          <p:cNvSpPr/>
          <p:nvPr/>
        </p:nvSpPr>
        <p:spPr>
          <a:xfrm>
            <a:off x="3801869" y="54958"/>
            <a:ext cx="373152" cy="2016689"/>
          </a:xfrm>
          <a:prstGeom prst="leftBrace">
            <a:avLst>
              <a:gd name="adj1" fmla="val 8333"/>
              <a:gd name="adj2" fmla="val 62332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8" name="7 Conector recto"/>
          <p:cNvCxnSpPr>
            <a:stCxn id="5" idx="3"/>
            <a:endCxn id="6" idx="1"/>
          </p:cNvCxnSpPr>
          <p:nvPr/>
        </p:nvCxnSpPr>
        <p:spPr>
          <a:xfrm flipV="1">
            <a:off x="3275856" y="5648136"/>
            <a:ext cx="4799978" cy="23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stCxn id="2" idx="3"/>
          </p:cNvCxnSpPr>
          <p:nvPr/>
        </p:nvCxnSpPr>
        <p:spPr>
          <a:xfrm>
            <a:off x="3233081" y="1306403"/>
            <a:ext cx="568788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1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397147"/>
              </p:ext>
            </p:extLst>
          </p:nvPr>
        </p:nvGraphicFramePr>
        <p:xfrm>
          <a:off x="856817" y="3933056"/>
          <a:ext cx="2088232" cy="80786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088232"/>
              </a:tblGrid>
              <a:tr h="403932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a)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Componentes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03932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b)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Ingredientes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20 Rectángulo"/>
          <p:cNvSpPr/>
          <p:nvPr/>
        </p:nvSpPr>
        <p:spPr>
          <a:xfrm>
            <a:off x="4017894" y="3717032"/>
            <a:ext cx="1634226" cy="21602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Abrir llave"/>
          <p:cNvSpPr/>
          <p:nvPr/>
        </p:nvSpPr>
        <p:spPr>
          <a:xfrm>
            <a:off x="3757674" y="3933055"/>
            <a:ext cx="382278" cy="792089"/>
          </a:xfrm>
          <a:prstGeom prst="leftBrace">
            <a:avLst>
              <a:gd name="adj1" fmla="val 8333"/>
              <a:gd name="adj2" fmla="val 50936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23 Conector recto"/>
          <p:cNvCxnSpPr>
            <a:stCxn id="20" idx="3"/>
            <a:endCxn id="23" idx="1"/>
          </p:cNvCxnSpPr>
          <p:nvPr/>
        </p:nvCxnSpPr>
        <p:spPr>
          <a:xfrm flipV="1">
            <a:off x="2945049" y="4336513"/>
            <a:ext cx="812625" cy="475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093141"/>
              </p:ext>
            </p:extLst>
          </p:nvPr>
        </p:nvGraphicFramePr>
        <p:xfrm>
          <a:off x="196432" y="2420888"/>
          <a:ext cx="2756471" cy="74168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56471"/>
              </a:tblGrid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a)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Instrucciones</a:t>
                      </a: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 de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5" action="ppaction://hlinksldjump"/>
                        </a:rPr>
                        <a:t>uso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b)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Modo</a:t>
                      </a:r>
                      <a:r>
                        <a:rPr lang="en-US" b="0" dirty="0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 de </a:t>
                      </a:r>
                      <a:r>
                        <a:rPr lang="en-US" b="0" dirty="0" err="1" smtClean="0">
                          <a:latin typeface="Arial" pitchFamily="34" charset="0"/>
                          <a:cs typeface="Arial" pitchFamily="34" charset="0"/>
                          <a:hlinkClick r:id="rId6" action="ppaction://hlinksldjump"/>
                        </a:rPr>
                        <a:t>empleo</a:t>
                      </a:r>
                      <a:endParaRPr lang="es-ES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27 Rectángulo"/>
          <p:cNvSpPr/>
          <p:nvPr/>
        </p:nvSpPr>
        <p:spPr>
          <a:xfrm>
            <a:off x="3948813" y="2204864"/>
            <a:ext cx="2279371" cy="28803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33 Conector recto"/>
          <p:cNvCxnSpPr/>
          <p:nvPr/>
        </p:nvCxnSpPr>
        <p:spPr>
          <a:xfrm flipV="1">
            <a:off x="2945049" y="2778616"/>
            <a:ext cx="5875423" cy="2312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35 Conector recto"/>
          <p:cNvCxnSpPr/>
          <p:nvPr/>
        </p:nvCxnSpPr>
        <p:spPr>
          <a:xfrm flipV="1">
            <a:off x="8820472" y="2636912"/>
            <a:ext cx="0" cy="1440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68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402</Words>
  <Application>Microsoft Office PowerPoint</Application>
  <PresentationFormat>Presentación en pantalla (4:3)</PresentationFormat>
  <Paragraphs>79</Paragraphs>
  <Slides>32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3" baseType="lpstr">
      <vt:lpstr>Tema de Office</vt:lpstr>
      <vt:lpstr>Proyecto Colaborativo</vt:lpstr>
      <vt:lpstr>¿Qué son las etiquetas?</vt:lpstr>
      <vt:lpstr>Sus características</vt:lpstr>
      <vt:lpstr>Instrucciones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Significado de los elementos principales de las etiquetas</vt:lpstr>
      <vt:lpstr>Presentación de PowerPoint</vt:lpstr>
      <vt:lpstr>FIN DE LA PRESENTACIÓN</vt:lpstr>
      <vt:lpstr>CORRECTO</vt:lpstr>
      <vt:lpstr>INCORRECTO</vt:lpstr>
      <vt:lpstr>CORRECTO </vt:lpstr>
      <vt:lpstr>CORRECTO </vt:lpstr>
      <vt:lpstr>CORRECTO </vt:lpstr>
      <vt:lpstr>CORRECTO </vt:lpstr>
      <vt:lpstr>CORRECTO </vt:lpstr>
      <vt:lpstr>CORRECTO </vt:lpstr>
      <vt:lpstr>CORRECTO </vt:lpstr>
      <vt:lpstr>CORRECTO </vt:lpstr>
      <vt:lpstr>CORRECTO</vt:lpstr>
      <vt:lpstr>INCORRECTO </vt:lpstr>
      <vt:lpstr>INCORRECTO </vt:lpstr>
      <vt:lpstr>INCORRECTO </vt:lpstr>
      <vt:lpstr>INCORRECTO </vt:lpstr>
      <vt:lpstr>INCORRECTO </vt:lpstr>
      <vt:lpstr>INCORRECTO </vt:lpstr>
      <vt:lpstr>INCORRECTO </vt:lpstr>
      <vt:lpstr>INCORRECTO </vt:lpstr>
      <vt:lpstr>INCORRECTO 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47</cp:revision>
  <dcterms:created xsi:type="dcterms:W3CDTF">2020-04-09T04:32:57Z</dcterms:created>
  <dcterms:modified xsi:type="dcterms:W3CDTF">2020-05-14T23:08:24Z</dcterms:modified>
</cp:coreProperties>
</file>