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2967"/>
    <a:srgbClr val="0B31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8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3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2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553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4274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12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15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71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28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98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62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78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1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0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59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4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6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11/10/2015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282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3" Type="http://schemas.openxmlformats.org/officeDocument/2006/relationships/slide" Target="slide7.xml"/><Relationship Id="rId21" Type="http://schemas.openxmlformats.org/officeDocument/2006/relationships/slide" Target="slide22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" Type="http://schemas.openxmlformats.org/officeDocument/2006/relationships/slide" Target="slide3.xml"/><Relationship Id="rId16" Type="http://schemas.openxmlformats.org/officeDocument/2006/relationships/slide" Target="slide21.xml"/><Relationship Id="rId20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20.xml"/><Relationship Id="rId5" Type="http://schemas.openxmlformats.org/officeDocument/2006/relationships/slide" Target="slide15.xml"/><Relationship Id="rId15" Type="http://schemas.openxmlformats.org/officeDocument/2006/relationships/slide" Target="slide17.xml"/><Relationship Id="rId10" Type="http://schemas.openxmlformats.org/officeDocument/2006/relationships/slide" Target="slide16.xml"/><Relationship Id="rId19" Type="http://schemas.openxmlformats.org/officeDocument/2006/relationships/slide" Target="slide14.xml"/><Relationship Id="rId4" Type="http://schemas.openxmlformats.org/officeDocument/2006/relationships/slide" Target="slide11.xml"/><Relationship Id="rId9" Type="http://schemas.openxmlformats.org/officeDocument/2006/relationships/slide" Target="slide12.xml"/><Relationship Id="rId1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8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Multiplica tu diversión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400" b="1" dirty="0" smtClean="0"/>
              <a:t>Proyecto colaborativo “Multiplica tu inteligencia”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111647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5564" y="1077992"/>
            <a:ext cx="10840872" cy="3726656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la escuela se tiene que rellenar el garrafón todos los días, cada garrafón de agua cuesta $15.00, ¿cuánto se gastará en una semana de clases?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582217"/>
              </p:ext>
            </p:extLst>
          </p:nvPr>
        </p:nvGraphicFramePr>
        <p:xfrm>
          <a:off x="2355534" y="5076209"/>
          <a:ext cx="748093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644"/>
                <a:gridCol w="2493644"/>
                <a:gridCol w="24936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100 Pesos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 75 Pesos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c) 55 Pesos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97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6328" y="1194099"/>
            <a:ext cx="11259345" cy="3037242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un zoológico hay 246 aves de diferente tipo, si cuento cada una de sus patas. ¿Cuántas patas habré contado?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137515"/>
              </p:ext>
            </p:extLst>
          </p:nvPr>
        </p:nvGraphicFramePr>
        <p:xfrm>
          <a:off x="2506980" y="4461828"/>
          <a:ext cx="717804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680"/>
                <a:gridCol w="2392680"/>
                <a:gridCol w="23926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492 Patas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 500 Patas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c) 482 Patas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43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16608" y="1517243"/>
            <a:ext cx="9158785" cy="2549789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una caja de colores le caben 24, si hay en la tienda 9 cajas. ¿Cuántos colores serán por todos?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794690"/>
              </p:ext>
            </p:extLst>
          </p:nvPr>
        </p:nvGraphicFramePr>
        <p:xfrm>
          <a:off x="1987202" y="5082441"/>
          <a:ext cx="821759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199"/>
                <a:gridCol w="2739199"/>
                <a:gridCol w="27391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210 Colores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b) 186 Colores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c) 216 colores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2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6870" y="1380765"/>
            <a:ext cx="11118259" cy="3368655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Miguel gasta $12.00 todos los días en el camión que lo lleva a la escuela y lo trae a la casa, ¿Cuánto gasta a la semana?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602031"/>
              </p:ext>
            </p:extLst>
          </p:nvPr>
        </p:nvGraphicFramePr>
        <p:xfrm>
          <a:off x="2558574" y="4711700"/>
          <a:ext cx="7074852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284"/>
                <a:gridCol w="2358284"/>
                <a:gridCol w="235828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50 Pesos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b) 70 pesos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c) 84 pesos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15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408" y="1159015"/>
            <a:ext cx="10741185" cy="1400530"/>
          </a:xfrm>
        </p:spPr>
        <p:txBody>
          <a:bodyPr/>
          <a:lstStyle/>
          <a:p>
            <a:pPr algn="ctr"/>
            <a:r>
              <a:rPr lang="es-MX" sz="6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 gimnasta levanta 10 discos de 6 kg cada uno ¿Cuántos kg levanta?</a:t>
            </a:r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392579"/>
              </p:ext>
            </p:extLst>
          </p:nvPr>
        </p:nvGraphicFramePr>
        <p:xfrm>
          <a:off x="3699192" y="5268278"/>
          <a:ext cx="479361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7872"/>
                <a:gridCol w="1597872"/>
                <a:gridCol w="1597872"/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a)50 Kg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b)60 Kg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c) 70 Kg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9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5076" y="1316019"/>
            <a:ext cx="9701849" cy="1757082"/>
          </a:xfrm>
        </p:spPr>
        <p:txBody>
          <a:bodyPr/>
          <a:lstStyle/>
          <a:p>
            <a:pPr algn="ctr"/>
            <a:r>
              <a:rPr lang="es-MX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un jarrón hay 4 flores ¿Cuántas flores hay en 27 jarrones?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151331"/>
              </p:ext>
            </p:extLst>
          </p:nvPr>
        </p:nvGraphicFramePr>
        <p:xfrm>
          <a:off x="2540477" y="5512118"/>
          <a:ext cx="711104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0349"/>
                <a:gridCol w="2370349"/>
                <a:gridCol w="2370349"/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124 Flores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 108 Flores </a:t>
                      </a:r>
                      <a:endParaRPr lang="es-MX" sz="2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c) 112 Flores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62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" y="1127760"/>
            <a:ext cx="11917680" cy="4064497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una granja hay 468 gallinas, y cada una puso 8 huevos fecundados. Si cada gallina cuida de sus huevos y logran nacer todos los pollitos, ¿cuantos pollitos nacidos habrá en la granja?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838431"/>
              </p:ext>
            </p:extLst>
          </p:nvPr>
        </p:nvGraphicFramePr>
        <p:xfrm>
          <a:off x="1984692" y="5683853"/>
          <a:ext cx="8222616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0872"/>
                <a:gridCol w="2740872"/>
                <a:gridCol w="27408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a)3744 Pollitos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 2456 Pollitos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c) 3248 Pollitos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04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1102659"/>
            <a:ext cx="11579385" cy="2153322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 camarero pone 3 cubiertos por comensal ¿Cuántos cubiertos pondrá para 36 comensales?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4521069"/>
              </p:ext>
            </p:extLst>
          </p:nvPr>
        </p:nvGraphicFramePr>
        <p:xfrm>
          <a:off x="3241994" y="5059680"/>
          <a:ext cx="5708013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671"/>
                <a:gridCol w="1902671"/>
                <a:gridCol w="1902671"/>
              </a:tblGrid>
              <a:tr h="304785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a)124 Cubiertos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b) 92 Cubiertos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c) 108 Cubiertos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17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716" y="858819"/>
            <a:ext cx="10951529" cy="2976282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 grupo de12 compañeros compramos 15 papeletas de una rifa cada uno</a:t>
            </a:r>
            <a:r>
              <a:rPr lang="es-MX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¿Cuántas papeletas tenemos ahora?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81579"/>
              </p:ext>
            </p:extLst>
          </p:nvPr>
        </p:nvGraphicFramePr>
        <p:xfrm>
          <a:off x="2944814" y="5237480"/>
          <a:ext cx="6302373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791"/>
                <a:gridCol w="2100791"/>
                <a:gridCol w="2100791"/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210 Papeletas</a:t>
                      </a:r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b) 160 Papeletas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c) 180 Papeletas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2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5378" y="1300779"/>
            <a:ext cx="11221245" cy="1848522"/>
          </a:xfrm>
        </p:spPr>
        <p:txBody>
          <a:bodyPr/>
          <a:lstStyle/>
          <a:p>
            <a:pPr algn="ctr"/>
            <a:r>
              <a:rPr lang="es-MX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Una caja tiene 3 lápices. ¿Cuántos lápices habrá en 61 cajas?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815053"/>
              </p:ext>
            </p:extLst>
          </p:nvPr>
        </p:nvGraphicFramePr>
        <p:xfrm>
          <a:off x="2083277" y="5329238"/>
          <a:ext cx="802544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5149"/>
                <a:gridCol w="2675149"/>
                <a:gridCol w="26751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146 Lápices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 183 Lápices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c) 240 Lápices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934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761418"/>
              </p:ext>
            </p:extLst>
          </p:nvPr>
        </p:nvGraphicFramePr>
        <p:xfrm>
          <a:off x="322997" y="235425"/>
          <a:ext cx="11546005" cy="638715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309201"/>
                <a:gridCol w="2309201"/>
                <a:gridCol w="2309201"/>
                <a:gridCol w="2309201"/>
                <a:gridCol w="2309201"/>
              </a:tblGrid>
              <a:tr h="127743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latin typeface="+mn-lt"/>
                        </a:rPr>
                        <a:t>VERDE</a:t>
                      </a:r>
                      <a:endParaRPr lang="es-MX" sz="2800" dirty="0">
                        <a:latin typeface="Century Schoolbook" panose="020406040505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kern="1200" dirty="0" smtClean="0"/>
                        <a:t>AMARILLO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Century Schoolbook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kern="1200" dirty="0" smtClean="0"/>
                        <a:t>NARANJA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Century Schoolbook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kern="1200" dirty="0" smtClean="0"/>
                        <a:t>AZUL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Century Schoolbook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MORADO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Century Schoolbook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</a:tr>
              <a:tr h="1277430">
                <a:tc>
                  <a:txBody>
                    <a:bodyPr/>
                    <a:lstStyle/>
                    <a:p>
                      <a:pPr algn="ctr"/>
                      <a:r>
                        <a:rPr lang="es-MX" sz="6000" u="sng" dirty="0" smtClean="0">
                          <a:solidFill>
                            <a:schemeClr val="accent1"/>
                          </a:solidFill>
                          <a:hlinkClick r:id="rId2" action="ppaction://hlinksldjump"/>
                        </a:rPr>
                        <a:t>50</a:t>
                      </a:r>
                      <a:endParaRPr lang="es-MX" sz="6000" b="1" u="sng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2"/>
                          </a:solidFill>
                          <a:hlinkClick r:id="rId3" action="ppaction://hlinksldjump"/>
                        </a:rPr>
                        <a:t>50</a:t>
                      </a:r>
                      <a:endParaRPr lang="es-MX" sz="6000" b="1" u="sng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3"/>
                          </a:solidFill>
                          <a:hlinkClick r:id="rId4" action="ppaction://hlinksldjump"/>
                        </a:rPr>
                        <a:t>50</a:t>
                      </a:r>
                      <a:endParaRPr lang="es-MX" sz="6000" b="1" u="sng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4"/>
                          </a:solidFill>
                          <a:hlinkClick r:id="rId5" action="ppaction://hlinksldjump"/>
                        </a:rPr>
                        <a:t>50</a:t>
                      </a:r>
                      <a:endParaRPr lang="es-MX" sz="6000" b="1" u="sng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rgbClr val="7030A0"/>
                          </a:solidFill>
                          <a:hlinkClick r:id="rId6" action="ppaction://hlinksldjump"/>
                        </a:rPr>
                        <a:t>50</a:t>
                      </a:r>
                      <a:endParaRPr lang="es-MX" sz="6000" b="1" u="sng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7743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1"/>
                          </a:solidFill>
                          <a:hlinkClick r:id="rId7" action="ppaction://hlinksldjump"/>
                        </a:rPr>
                        <a:t>100</a:t>
                      </a:r>
                      <a:endParaRPr lang="es-MX" sz="6000" b="1" u="sng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2"/>
                          </a:solidFill>
                          <a:hlinkClick r:id="rId8" action="ppaction://hlinksldjump"/>
                        </a:rPr>
                        <a:t>100</a:t>
                      </a:r>
                      <a:endParaRPr lang="es-MX" sz="6000" b="1" u="sng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3"/>
                          </a:solidFill>
                          <a:hlinkClick r:id="rId9" action="ppaction://hlinksldjump"/>
                        </a:rPr>
                        <a:t>100</a:t>
                      </a:r>
                      <a:endParaRPr lang="es-MX" sz="6000" b="1" u="sng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4"/>
                          </a:solidFill>
                          <a:hlinkClick r:id="rId10" action="ppaction://hlinksldjump"/>
                        </a:rPr>
                        <a:t>100</a:t>
                      </a:r>
                      <a:endParaRPr lang="es-MX" sz="6000" b="1" u="sng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rgbClr val="7030A0"/>
                          </a:solidFill>
                          <a:hlinkClick r:id="rId11" action="ppaction://hlinksldjump"/>
                        </a:rPr>
                        <a:t>100</a:t>
                      </a:r>
                      <a:endParaRPr lang="es-MX" sz="6000" b="1" u="sng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7743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1"/>
                          </a:solidFill>
                          <a:hlinkClick r:id="rId12" action="ppaction://hlinksldjump"/>
                        </a:rPr>
                        <a:t>250</a:t>
                      </a:r>
                      <a:endParaRPr lang="es-MX" sz="6000" b="1" u="sng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2"/>
                          </a:solidFill>
                          <a:hlinkClick r:id="rId13" action="ppaction://hlinksldjump"/>
                        </a:rPr>
                        <a:t>250</a:t>
                      </a:r>
                      <a:endParaRPr lang="es-MX" sz="6000" b="1" u="sng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3"/>
                          </a:solidFill>
                          <a:hlinkClick r:id="rId14" action="ppaction://hlinksldjump"/>
                        </a:rPr>
                        <a:t>250</a:t>
                      </a:r>
                      <a:endParaRPr lang="es-MX" sz="6000" b="1" u="sng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4"/>
                          </a:solidFill>
                          <a:hlinkClick r:id="rId15" action="ppaction://hlinksldjump"/>
                        </a:rPr>
                        <a:t>250</a:t>
                      </a:r>
                      <a:endParaRPr lang="es-MX" sz="6000" b="1" u="sng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rgbClr val="7030A0"/>
                          </a:solidFill>
                          <a:hlinkClick r:id="rId16" action="ppaction://hlinksldjump"/>
                        </a:rPr>
                        <a:t>250</a:t>
                      </a:r>
                      <a:endParaRPr lang="es-MX" sz="6000" b="1" u="sng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7743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1"/>
                          </a:solidFill>
                          <a:hlinkClick r:id="rId17" action="ppaction://hlinksldjump"/>
                        </a:rPr>
                        <a:t>500</a:t>
                      </a:r>
                      <a:endParaRPr lang="es-MX" sz="6000" b="1" u="sng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2"/>
                          </a:solidFill>
                          <a:hlinkClick r:id="rId18" action="ppaction://hlinksldjump"/>
                        </a:rPr>
                        <a:t>500</a:t>
                      </a:r>
                      <a:endParaRPr lang="es-MX" sz="6000" b="1" u="sng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3"/>
                          </a:solidFill>
                          <a:hlinkClick r:id="rId19" action="ppaction://hlinksldjump"/>
                        </a:rPr>
                        <a:t>500</a:t>
                      </a:r>
                      <a:endParaRPr lang="es-MX" sz="6000" b="1" u="sng" kern="1200" dirty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chemeClr val="accent4"/>
                          </a:solidFill>
                          <a:hlinkClick r:id="rId20" action="ppaction://hlinksldjump"/>
                        </a:rPr>
                        <a:t>500</a:t>
                      </a:r>
                      <a:endParaRPr lang="es-MX" sz="6000" b="1" u="sng" kern="1200" dirty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6000" u="sng" kern="1200" dirty="0" smtClean="0">
                          <a:solidFill>
                            <a:srgbClr val="7030A0"/>
                          </a:solidFill>
                          <a:hlinkClick r:id="rId21" action="ppaction://hlinksldjump"/>
                        </a:rPr>
                        <a:t>500</a:t>
                      </a:r>
                      <a:endParaRPr lang="es-MX" sz="6000" b="1" u="sng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9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461" y="1209339"/>
            <a:ext cx="11689079" cy="3189642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un zoológico hay 246 aves de diferente tipo, si cuento cada una de sus patas. ¿Cuántas patas habré contado?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7375498"/>
              </p:ext>
            </p:extLst>
          </p:nvPr>
        </p:nvGraphicFramePr>
        <p:xfrm>
          <a:off x="2591541" y="5455253"/>
          <a:ext cx="700891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306"/>
                <a:gridCol w="2336306"/>
                <a:gridCol w="23363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498 Patas</a:t>
                      </a:r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 492 Patas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c) 452 Patas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18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9688" y="1171239"/>
            <a:ext cx="10832625" cy="2229522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un estacionamiento hay 187 carros, si cada carro tiene 4 llantas, ¿Cuántas llantas hay por todas?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479742"/>
              </p:ext>
            </p:extLst>
          </p:nvPr>
        </p:nvGraphicFramePr>
        <p:xfrm>
          <a:off x="2014697" y="5237798"/>
          <a:ext cx="8162607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869"/>
                <a:gridCol w="2720869"/>
                <a:gridCol w="27208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748 Llantas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 632 Llantas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c) 798 Llantas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19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7728" y="1163619"/>
            <a:ext cx="11716545" cy="2183802"/>
          </a:xfrm>
        </p:spPr>
        <p:txBody>
          <a:bodyPr/>
          <a:lstStyle/>
          <a:p>
            <a:pPr algn="ctr"/>
            <a:r>
              <a:rPr lang="es-MX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Félix recorre en coche 254 km al día ¿Cuántos km recorre en una semana?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3458590"/>
              </p:ext>
            </p:extLst>
          </p:nvPr>
        </p:nvGraphicFramePr>
        <p:xfrm>
          <a:off x="2464754" y="5100320"/>
          <a:ext cx="726249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0831"/>
                <a:gridCol w="2420831"/>
                <a:gridCol w="24208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a)2032 Km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b)1778 Km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c) 1524 Km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4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10490462" cy="4542363"/>
          </a:xfrm>
        </p:spPr>
        <p:txBody>
          <a:bodyPr/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La multiplicación consiste en una operación aritmética que requiere sumar reiteradamente un número de acuerdo a la cantidad de veces indicada por otro</a:t>
            </a:r>
            <a:endParaRPr lang="es-MX" dirty="0"/>
          </a:p>
        </p:txBody>
      </p:sp>
      <p:sp>
        <p:nvSpPr>
          <p:cNvPr id="4" name="Flecha derecha 3">
            <a:hlinkClick r:id="rId2" action="ppaction://hlinksldjump"/>
          </p:cNvPr>
          <p:cNvSpPr/>
          <p:nvPr/>
        </p:nvSpPr>
        <p:spPr>
          <a:xfrm>
            <a:off x="8930640" y="5135880"/>
            <a:ext cx="2865120" cy="1539240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Regresar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61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3" y="1087419"/>
            <a:ext cx="10053734" cy="4683162"/>
          </a:xfrm>
        </p:spPr>
        <p:txBody>
          <a:bodyPr/>
          <a:lstStyle/>
          <a:p>
            <a:pPr algn="ctr"/>
            <a:r>
              <a:rPr lang="es-MX" dirty="0" smtClean="0"/>
              <a:t>Tienen </a:t>
            </a:r>
            <a:r>
              <a:rPr lang="es-MX" dirty="0"/>
              <a:t>un uso fundamental en nuestra vida diaria ya que sirven para calcular cantidades, medidas, sistemas en los cuales las cantidades de objetos o dinero cambian constantemente, entre otros.</a:t>
            </a:r>
          </a:p>
        </p:txBody>
      </p:sp>
      <p:sp>
        <p:nvSpPr>
          <p:cNvPr id="4" name="Flecha derecha 3">
            <a:hlinkClick r:id="rId2" action="ppaction://hlinksldjump"/>
          </p:cNvPr>
          <p:cNvSpPr/>
          <p:nvPr/>
        </p:nvSpPr>
        <p:spPr>
          <a:xfrm>
            <a:off x="8930640" y="5135880"/>
            <a:ext cx="2865120" cy="1539240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Regresar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808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497" y="1567479"/>
            <a:ext cx="10825005" cy="1528482"/>
          </a:xfrm>
        </p:spPr>
        <p:txBody>
          <a:bodyPr/>
          <a:lstStyle/>
          <a:p>
            <a:pPr algn="ctr"/>
            <a:r>
              <a:rPr lang="es-MX" sz="8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Respuesta correcta </a:t>
            </a:r>
          </a:p>
        </p:txBody>
      </p:sp>
      <p:sp>
        <p:nvSpPr>
          <p:cNvPr id="6" name="Flecha derecha 5">
            <a:hlinkClick r:id="rId2" action="ppaction://hlinksldjump"/>
          </p:cNvPr>
          <p:cNvSpPr/>
          <p:nvPr/>
        </p:nvSpPr>
        <p:spPr>
          <a:xfrm>
            <a:off x="8930640" y="5135880"/>
            <a:ext cx="2865120" cy="1539240"/>
          </a:xfrm>
          <a:prstGeom prst="right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Regresar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949" y="3095961"/>
            <a:ext cx="3054102" cy="3069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7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7316" y="1270299"/>
            <a:ext cx="11957369" cy="1787562"/>
          </a:xfrm>
        </p:spPr>
        <p:txBody>
          <a:bodyPr/>
          <a:lstStyle/>
          <a:p>
            <a:pPr algn="ctr"/>
            <a:r>
              <a:rPr lang="es-MX" sz="8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Respuesta Incorrecta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757" y="2887740"/>
            <a:ext cx="3078486" cy="3072390"/>
          </a:xfrm>
          <a:prstGeom prst="rect">
            <a:avLst/>
          </a:prstGeom>
        </p:spPr>
      </p:pic>
      <p:pic>
        <p:nvPicPr>
          <p:cNvPr id="13" name="Imagen 12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9615" y="5112712"/>
            <a:ext cx="3023878" cy="169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8024" y="2038430"/>
            <a:ext cx="8215952" cy="2781140"/>
          </a:xfrm>
        </p:spPr>
        <p:txBody>
          <a:bodyPr anchor="ctr"/>
          <a:lstStyle/>
          <a:p>
            <a:pPr algn="ctr"/>
            <a:r>
              <a:rPr lang="es-MX" sz="80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¿Qué es una multiplicación?</a:t>
            </a:r>
            <a:endParaRPr lang="es-MX" sz="8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489268"/>
              </p:ext>
            </p:extLst>
          </p:nvPr>
        </p:nvGraphicFramePr>
        <p:xfrm>
          <a:off x="4615467" y="5445860"/>
          <a:ext cx="2961065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065"/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4400" dirty="0" smtClean="0">
                          <a:hlinkClick r:id="rId2" action="ppaction://hlinksldjump"/>
                        </a:rPr>
                        <a:t>Respuesta</a:t>
                      </a:r>
                      <a:endParaRPr lang="es-MX" sz="4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30" y="1940859"/>
            <a:ext cx="10626940" cy="2976282"/>
          </a:xfrm>
        </p:spPr>
        <p:txBody>
          <a:bodyPr/>
          <a:lstStyle/>
          <a:p>
            <a:pPr algn="ctr"/>
            <a:r>
              <a:rPr lang="es-MX" sz="8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¿Para que nos sirven las multiplicaciones?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392932"/>
              </p:ext>
            </p:extLst>
          </p:nvPr>
        </p:nvGraphicFramePr>
        <p:xfrm>
          <a:off x="4710859" y="4917141"/>
          <a:ext cx="2961351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1351"/>
              </a:tblGrid>
              <a:tr h="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MX" sz="4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Respuesta</a:t>
                      </a:r>
                      <a:endParaRPr lang="es-MX" sz="4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7738" y="1209339"/>
            <a:ext cx="11556525" cy="2793403"/>
          </a:xfrm>
        </p:spPr>
        <p:txBody>
          <a:bodyPr/>
          <a:lstStyle/>
          <a:p>
            <a:pPr algn="ctr"/>
            <a:r>
              <a:rPr lang="es-MX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Enero, marzo, mayo, julio, agosto, octubre y diciembre tienen 31 días cada uno, pero ¿Cuántos días tienen en total?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3280"/>
              </p:ext>
            </p:extLst>
          </p:nvPr>
        </p:nvGraphicFramePr>
        <p:xfrm>
          <a:off x="2830514" y="5291479"/>
          <a:ext cx="6652893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631"/>
                <a:gridCol w="2217631"/>
                <a:gridCol w="2217631"/>
              </a:tblGrid>
              <a:tr h="484481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a)221 días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b) 187 días 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c) 217 Días</a:t>
                      </a:r>
                      <a:endParaRPr lang="es-MX" sz="2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08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701" y="1124869"/>
            <a:ext cx="11600597" cy="2304131"/>
          </a:xfrm>
        </p:spPr>
        <p:txBody>
          <a:bodyPr/>
          <a:lstStyle/>
          <a:p>
            <a:pPr algn="ctr"/>
            <a:r>
              <a:rPr lang="es-MX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Una señora compró 8 paquetes con 6</a:t>
            </a:r>
            <a:r>
              <a:rPr lang="es-MX" sz="5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MX" sz="5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sodas cada uno, para llevar a una fiesta, ¿Cuántas sodas llevará a la fiesta?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016614"/>
              </p:ext>
            </p:extLst>
          </p:nvPr>
        </p:nvGraphicFramePr>
        <p:xfrm>
          <a:off x="2366010" y="5213217"/>
          <a:ext cx="7459980" cy="700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6660"/>
                <a:gridCol w="2486660"/>
                <a:gridCol w="2486660"/>
              </a:tblGrid>
              <a:tr h="700134">
                <a:tc>
                  <a:txBody>
                    <a:bodyPr/>
                    <a:lstStyle/>
                    <a:p>
                      <a:pPr algn="ctr"/>
                      <a:r>
                        <a:rPr lang="es-MX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42 Sodas</a:t>
                      </a:r>
                      <a:endParaRPr lang="es-MX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 48 Sodas</a:t>
                      </a:r>
                      <a:endParaRPr lang="es-MX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c) 14 Sodas</a:t>
                      </a:r>
                      <a:r>
                        <a:rPr lang="es-MX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MX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48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6871" y="1216959"/>
            <a:ext cx="11118259" cy="2290483"/>
          </a:xfrm>
        </p:spPr>
        <p:txBody>
          <a:bodyPr/>
          <a:lstStyle/>
          <a:p>
            <a:pPr algn="ctr"/>
            <a:r>
              <a:rPr lang="es-MX" sz="4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Don Beto lleva en su camión 124 cajas con 6 melones cada una. ¿Cuántos melones llevará en total?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693733"/>
              </p:ext>
            </p:extLst>
          </p:nvPr>
        </p:nvGraphicFramePr>
        <p:xfrm>
          <a:off x="3193649" y="4754880"/>
          <a:ext cx="5804703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901"/>
                <a:gridCol w="1934901"/>
                <a:gridCol w="1934901"/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130 Melones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 744 Melones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c) 624 Melones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303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8531" y="1053218"/>
            <a:ext cx="11354937" cy="4419533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 </a:t>
            </a:r>
            <a:r>
              <a:rPr lang="es-MX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Ana le </a:t>
            </a:r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toca sacar la basura los martes, jueves y sábados; </a:t>
            </a:r>
            <a:r>
              <a:rPr lang="es-MX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 </a:t>
            </a:r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papá </a:t>
            </a:r>
            <a:r>
              <a:rPr lang="es-MX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</a:t>
            </a:r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 $7.00 cada semana por ese trabajo. Si ahorro lo que </a:t>
            </a:r>
            <a:r>
              <a:rPr lang="es-MX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 </a:t>
            </a:r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da, ¿cuánto </a:t>
            </a:r>
            <a:r>
              <a:rPr lang="es-MX" sz="4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juntara Ana </a:t>
            </a:r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 paso de 20 semanas?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152914"/>
              </p:ext>
            </p:extLst>
          </p:nvPr>
        </p:nvGraphicFramePr>
        <p:xfrm>
          <a:off x="2594610" y="5000311"/>
          <a:ext cx="700278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4260"/>
                <a:gridCol w="2334260"/>
                <a:gridCol w="23342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hlinkClick r:id="rId2" action="ppaction://hlinksldjump"/>
                        </a:rPr>
                        <a:t>a) 140 Pesos </a:t>
                      </a:r>
                      <a:endParaRPr lang="es-MX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hlinkClick r:id="rId3" action="ppaction://hlinksldjump"/>
                        </a:rPr>
                        <a:t>b) 27 Pesos</a:t>
                      </a:r>
                      <a:r>
                        <a:rPr lang="es-MX" sz="2800" dirty="0" smtClean="0"/>
                        <a:t> </a:t>
                      </a:r>
                      <a:endParaRPr lang="es-MX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hlinkClick r:id="rId3" action="ppaction://hlinksldjump"/>
                        </a:rPr>
                        <a:t>c) 100 Pesos</a:t>
                      </a:r>
                      <a:endParaRPr lang="es-MX" sz="28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1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2450" y="1186479"/>
            <a:ext cx="10407101" cy="2290482"/>
          </a:xfrm>
        </p:spPr>
        <p:txBody>
          <a:bodyPr/>
          <a:lstStyle/>
          <a:p>
            <a:pPr algn="ctr"/>
            <a:r>
              <a:rPr lang="es-MX" sz="44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una granja se recogen 386 huevos diariamente, ¿Cuántos huevos se recogerán en total en 8 días?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9405670"/>
              </p:ext>
            </p:extLst>
          </p:nvPr>
        </p:nvGraphicFramePr>
        <p:xfrm>
          <a:off x="1828800" y="5015596"/>
          <a:ext cx="85344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 action="ppaction://hlinksldjump"/>
                        </a:rPr>
                        <a:t>a) 3088 Huevos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b) 4300 Huevos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 action="ppaction://hlinksldjump"/>
                        </a:rPr>
                        <a:t>c) 2750 Huevos</a:t>
                      </a:r>
                      <a:endParaRPr lang="es-MX" sz="2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9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199</TotalTime>
  <Words>714</Words>
  <Application>Microsoft Office PowerPoint</Application>
  <PresentationFormat>Panorámica</PresentationFormat>
  <Paragraphs>110</Paragraphs>
  <Slides>26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Century Schoolbook</vt:lpstr>
      <vt:lpstr>Wingdings 3</vt:lpstr>
      <vt:lpstr>Ion</vt:lpstr>
      <vt:lpstr>Multiplica tu diversión</vt:lpstr>
      <vt:lpstr>Presentación de PowerPoint</vt:lpstr>
      <vt:lpstr>¿Qué es una multiplicación?</vt:lpstr>
      <vt:lpstr>¿Para que nos sirven las multiplicaciones?</vt:lpstr>
      <vt:lpstr>Enero, marzo, mayo, julio, agosto, octubre y diciembre tienen 31 días cada uno, pero ¿Cuántos días tienen en total?</vt:lpstr>
      <vt:lpstr>Una señora compró 8 paquetes con 6 sodas cada uno, para llevar a una fiesta, ¿Cuántas sodas llevará a la fiesta?</vt:lpstr>
      <vt:lpstr>Don Beto lleva en su camión 124 cajas con 6 melones cada una. ¿Cuántos melones llevará en total?</vt:lpstr>
      <vt:lpstr>A  Ana le toca sacar la basura los martes, jueves y sábados; su papá le da $7.00 cada semana por ese trabajo. Si ahorro lo que le da, ¿cuánto juntara Ana al paso de 20 semanas?</vt:lpstr>
      <vt:lpstr>En una granja se recogen 386 huevos diariamente, ¿Cuántos huevos se recogerán en total en 8 días?</vt:lpstr>
      <vt:lpstr>En la escuela se tiene que rellenar el garrafón todos los días, cada garrafón de agua cuesta $15.00, ¿cuánto se gastará en una semana de clases?</vt:lpstr>
      <vt:lpstr>En un zoológico hay 246 aves de diferente tipo, si cuento cada una de sus patas. ¿Cuántas patas habré contado?</vt:lpstr>
      <vt:lpstr>A una caja de colores le caben 24, si hay en la tienda 9 cajas. ¿Cuántos colores serán por todos?</vt:lpstr>
      <vt:lpstr>Miguel gasta $12.00 todos los días en el camión que lo lleva a la escuela y lo trae a la casa, ¿Cuánto gasta a la semana?</vt:lpstr>
      <vt:lpstr>Un gimnasta levanta 10 discos de 6 kg cada uno ¿Cuántos kg levanta?</vt:lpstr>
      <vt:lpstr>En un jarrón hay 4 flores ¿Cuántas flores hay en 27 jarrones?</vt:lpstr>
      <vt:lpstr>En una granja hay 468 gallinas, y cada una puso 8 huevos fecundados. Si cada gallina cuida de sus huevos y logran nacer todos los pollitos, ¿cuantos pollitos nacidos habrá en la granja?</vt:lpstr>
      <vt:lpstr>Un camarero pone 3 cubiertos por comensal ¿Cuántos cubiertos pondrá para 36 comensales? </vt:lpstr>
      <vt:lpstr>Un grupo de12 compañeros compramos 15 papeletas de una rifa cada uno. ¿Cuántas papeletas tenemos ahora?</vt:lpstr>
      <vt:lpstr>Una caja tiene 3 lápices. ¿Cuántos lápices habrá en 61 cajas?</vt:lpstr>
      <vt:lpstr>En un zoológico hay 246 aves de diferente tipo, si cuento cada una de sus patas. ¿Cuántas patas habré contado?</vt:lpstr>
      <vt:lpstr>En un estacionamiento hay 187 carros, si cada carro tiene 4 llantas, ¿Cuántas llantas hay por todas?</vt:lpstr>
      <vt:lpstr>Félix recorre en coche 254 km al día ¿Cuántos km recorre en una semana? </vt:lpstr>
      <vt:lpstr> La multiplicación consiste en una operación aritmética que requiere sumar reiteradamente un número de acuerdo a la cantidad de veces indicada por otro</vt:lpstr>
      <vt:lpstr>Tienen un uso fundamental en nuestra vida diaria ya que sirven para calcular cantidades, medidas, sistemas en los cuales las cantidades de objetos o dinero cambian constantemente, entre otros.</vt:lpstr>
      <vt:lpstr>Respuesta correcta </vt:lpstr>
      <vt:lpstr>Respuesta Incorrecta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</dc:title>
  <dc:creator>Tecnologia</dc:creator>
  <cp:lastModifiedBy>ESCUELA</cp:lastModifiedBy>
  <cp:revision>25</cp:revision>
  <dcterms:created xsi:type="dcterms:W3CDTF">2015-10-27T18:44:21Z</dcterms:created>
  <dcterms:modified xsi:type="dcterms:W3CDTF">2015-11-10T19:16:32Z</dcterms:modified>
</cp:coreProperties>
</file>